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26" r:id="rId6"/>
    <p:sldId id="259" r:id="rId7"/>
    <p:sldId id="314" r:id="rId8"/>
    <p:sldId id="265" r:id="rId9"/>
    <p:sldId id="261" r:id="rId10"/>
    <p:sldId id="262" r:id="rId11"/>
    <p:sldId id="264" r:id="rId12"/>
    <p:sldId id="263" r:id="rId13"/>
    <p:sldId id="266" r:id="rId14"/>
    <p:sldId id="267" r:id="rId15"/>
    <p:sldId id="268" r:id="rId16"/>
    <p:sldId id="316" r:id="rId17"/>
    <p:sldId id="293" r:id="rId18"/>
    <p:sldId id="317" r:id="rId19"/>
    <p:sldId id="294" r:id="rId20"/>
    <p:sldId id="269" r:id="rId21"/>
    <p:sldId id="295" r:id="rId22"/>
    <p:sldId id="296" r:id="rId23"/>
    <p:sldId id="318" r:id="rId24"/>
    <p:sldId id="298" r:id="rId25"/>
    <p:sldId id="299" r:id="rId26"/>
    <p:sldId id="319" r:id="rId27"/>
    <p:sldId id="302" r:id="rId28"/>
    <p:sldId id="303" r:id="rId29"/>
    <p:sldId id="304" r:id="rId30"/>
    <p:sldId id="305" r:id="rId31"/>
    <p:sldId id="306" r:id="rId32"/>
    <p:sldId id="307" r:id="rId33"/>
    <p:sldId id="321" r:id="rId34"/>
    <p:sldId id="308" r:id="rId35"/>
    <p:sldId id="309" r:id="rId36"/>
    <p:sldId id="310" r:id="rId37"/>
    <p:sldId id="311" r:id="rId38"/>
    <p:sldId id="322" r:id="rId39"/>
    <p:sldId id="312" r:id="rId40"/>
    <p:sldId id="276" r:id="rId41"/>
    <p:sldId id="278" r:id="rId42"/>
    <p:sldId id="325" r:id="rId43"/>
    <p:sldId id="279" r:id="rId44"/>
    <p:sldId id="290" r:id="rId45"/>
    <p:sldId id="2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C0C5"/>
    <a:srgbClr val="325EAB"/>
    <a:srgbClr val="B5B9BC"/>
    <a:srgbClr val="9BCBC8"/>
    <a:srgbClr val="4A4B4C"/>
    <a:srgbClr val="7D4AA1"/>
    <a:srgbClr val="BE540E"/>
    <a:srgbClr val="C72686"/>
    <a:srgbClr val="077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3A0F-E7BF-2D4F-A2C4-C89523560BB1}"/>
              </a:ext>
            </a:extLst>
          </p:cNvPr>
          <p:cNvSpPr>
            <a:spLocks noGrp="1"/>
          </p:cNvSpPr>
          <p:nvPr>
            <p:ph type="ctrTitle" hasCustomPrompt="1"/>
          </p:nvPr>
        </p:nvSpPr>
        <p:spPr>
          <a:xfrm>
            <a:off x="1524000" y="2234149"/>
            <a:ext cx="9144000" cy="1275813"/>
          </a:xfrm>
        </p:spPr>
        <p:txBody>
          <a:bodyPr anchor="ctr"/>
          <a:lstStyle>
            <a:lvl1pPr algn="ctr">
              <a:defRPr sz="6000" b="1" i="0" spc="300" baseline="0">
                <a:solidFill>
                  <a:schemeClr val="bg1"/>
                </a:solidFill>
                <a:latin typeface="Arial Black" panose="020B0604020202020204" pitchFamily="34" charset="0"/>
                <a:cs typeface="Arial Black" panose="020B0604020202020204" pitchFamily="34" charset="0"/>
              </a:defRPr>
            </a:lvl1pPr>
          </a:lstStyle>
          <a:p>
            <a:r>
              <a:rPr lang="en-GB"/>
              <a:t>Master title style</a:t>
            </a:r>
            <a:endParaRPr lang="en-US"/>
          </a:p>
        </p:txBody>
      </p:sp>
      <p:sp>
        <p:nvSpPr>
          <p:cNvPr id="3" name="Subtitle 2">
            <a:extLst>
              <a:ext uri="{FF2B5EF4-FFF2-40B4-BE49-F238E27FC236}">
                <a16:creationId xmlns:a16="http://schemas.microsoft.com/office/drawing/2014/main" id="{DD70CA53-5F88-F412-9A82-922A85ACCDFB}"/>
              </a:ext>
            </a:extLst>
          </p:cNvPr>
          <p:cNvSpPr>
            <a:spLocks noGrp="1"/>
          </p:cNvSpPr>
          <p:nvPr>
            <p:ph type="subTitle" idx="1"/>
          </p:nvPr>
        </p:nvSpPr>
        <p:spPr>
          <a:xfrm>
            <a:off x="1524000" y="3602038"/>
            <a:ext cx="9144000" cy="1655762"/>
          </a:xfrm>
        </p:spPr>
        <p:txBody>
          <a:bodyPr/>
          <a:lstStyle>
            <a:lvl1pPr marL="0" indent="0" algn="ctr">
              <a:buNone/>
              <a:defRPr sz="2400" b="1" i="0" cap="all" spc="3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630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F446-3133-894E-8D49-DAEC36A55D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F489AC-576D-899D-31A5-7E5ECAD190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C5DB07-41C9-5CA9-84D0-A0E7E61EF2B8}"/>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5" name="Footer Placeholder 4">
            <a:extLst>
              <a:ext uri="{FF2B5EF4-FFF2-40B4-BE49-F238E27FC236}">
                <a16:creationId xmlns:a16="http://schemas.microsoft.com/office/drawing/2014/main" id="{C47BB80B-6E14-7325-CD82-5DFB3ED22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8CF28-ACC0-74C9-8A43-3AE820733EE2}"/>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73810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2D820-B8E2-4A6D-12D8-1CEB78F8A1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23063F-F9A1-F0DE-1B42-C0159B81AB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36D3A0-3ECD-785C-4112-4B739E72DADD}"/>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5" name="Footer Placeholder 4">
            <a:extLst>
              <a:ext uri="{FF2B5EF4-FFF2-40B4-BE49-F238E27FC236}">
                <a16:creationId xmlns:a16="http://schemas.microsoft.com/office/drawing/2014/main" id="{743E78C7-9CB0-DAE0-F716-D4E7C1BE2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26856-89F4-7572-331F-DCD2B7839CE1}"/>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122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5E29-D829-106A-DBAF-7D4BC379AD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FD2290-08D4-5487-550D-3E2C770431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C1BDCF-FB65-3056-9B00-3FEA17175AAA}"/>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5" name="Footer Placeholder 4">
            <a:extLst>
              <a:ext uri="{FF2B5EF4-FFF2-40B4-BE49-F238E27FC236}">
                <a16:creationId xmlns:a16="http://schemas.microsoft.com/office/drawing/2014/main" id="{BA2F05ED-4868-2D14-21C2-9D1E4D2F3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6BFC1-20AC-F2A7-714D-99E07BBB9EF3}"/>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71803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4EE6-354E-345C-35E4-C58451E7775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18B755-B972-1C09-3AD2-6011EFC8CE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7148DE-CE8D-D6D0-BC3F-D147C717D698}"/>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5" name="Footer Placeholder 4">
            <a:extLst>
              <a:ext uri="{FF2B5EF4-FFF2-40B4-BE49-F238E27FC236}">
                <a16:creationId xmlns:a16="http://schemas.microsoft.com/office/drawing/2014/main" id="{77ACCEDA-5B24-26EC-8AE4-77E6769E4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72A41-5A47-36BD-7146-578FF8D65E43}"/>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5823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6EAB-BD62-C218-6A1B-CA1E570243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80BE20-EFE4-BAC8-B90F-5DBC62861C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EABA6C7-17AF-D299-00C2-73F3FC005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22B573A-E900-1398-C782-631C007996D7}"/>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6" name="Footer Placeholder 5">
            <a:extLst>
              <a:ext uri="{FF2B5EF4-FFF2-40B4-BE49-F238E27FC236}">
                <a16:creationId xmlns:a16="http://schemas.microsoft.com/office/drawing/2014/main" id="{B79B216A-45D0-B345-5B56-1D96372F7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14EBE-06AC-39A7-4C68-76300004F121}"/>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5983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9119-3AC4-1BB2-662A-1A7A331171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E1B0D3-F4E2-EB7F-BD0E-3A3EAAACF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EF39E5-05C6-711A-2442-ECDDA1D053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17CB68C-653B-C8E5-9109-704BA3C9E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078ED6-A0C2-A203-08CA-0869E4F1B4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C6DA41-CB77-3F63-5958-893425932344}"/>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8" name="Footer Placeholder 7">
            <a:extLst>
              <a:ext uri="{FF2B5EF4-FFF2-40B4-BE49-F238E27FC236}">
                <a16:creationId xmlns:a16="http://schemas.microsoft.com/office/drawing/2014/main" id="{CF2A48F4-2EEC-65EC-6053-0683D0CFD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9E6FB7-2575-A79C-6022-AD8BE02F9B9C}"/>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380905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2588-E3EB-9B47-2913-B4656BAADD8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DC512E-01BC-9CFE-B556-497802F2044D}"/>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4" name="Footer Placeholder 3">
            <a:extLst>
              <a:ext uri="{FF2B5EF4-FFF2-40B4-BE49-F238E27FC236}">
                <a16:creationId xmlns:a16="http://schemas.microsoft.com/office/drawing/2014/main" id="{87EE8226-C027-67D0-137E-B6DED9903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7157A-F03D-132E-7D97-3EAD0DEF40CA}"/>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81827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752F6-56C4-AA38-E675-8041E8CCBA5D}"/>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3" name="Footer Placeholder 2">
            <a:extLst>
              <a:ext uri="{FF2B5EF4-FFF2-40B4-BE49-F238E27FC236}">
                <a16:creationId xmlns:a16="http://schemas.microsoft.com/office/drawing/2014/main" id="{022DA226-9F65-2786-5D8F-61B6C27F7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B3F16-C283-004B-1257-7F2E0A3D875C}"/>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13975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EF45-91A4-CC34-57CC-D13A3E5D8B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7C14D2-1AB4-9C1D-BAA9-01DD196E3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8C3086-4861-1824-EA11-1443DFB9E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AC7315-14F4-C5E3-3628-B129D0AA3CA0}"/>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6" name="Footer Placeholder 5">
            <a:extLst>
              <a:ext uri="{FF2B5EF4-FFF2-40B4-BE49-F238E27FC236}">
                <a16:creationId xmlns:a16="http://schemas.microsoft.com/office/drawing/2014/main" id="{1A4E3B33-7102-4EE5-422B-C7390CFDC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20259-6B18-3693-609C-A86AE02E7418}"/>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47461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03BC-5C55-6806-6E1C-E3DC89092F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286E0E-E78B-ACCE-86F1-2E9E8198E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B634C-925D-B6FE-8F03-19EFF564D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B8906-4E64-2614-26D7-0B66C5AE1FC3}"/>
              </a:ext>
            </a:extLst>
          </p:cNvPr>
          <p:cNvSpPr>
            <a:spLocks noGrp="1"/>
          </p:cNvSpPr>
          <p:nvPr>
            <p:ph type="dt" sz="half" idx="10"/>
          </p:nvPr>
        </p:nvSpPr>
        <p:spPr/>
        <p:txBody>
          <a:bodyPr/>
          <a:lstStyle/>
          <a:p>
            <a:fld id="{08975343-C9A9-D442-A2C7-B754140AC692}" type="datetimeFigureOut">
              <a:rPr lang="en-US" smtClean="0"/>
              <a:t>10/21/2025</a:t>
            </a:fld>
            <a:endParaRPr lang="en-US"/>
          </a:p>
        </p:txBody>
      </p:sp>
      <p:sp>
        <p:nvSpPr>
          <p:cNvPr id="6" name="Footer Placeholder 5">
            <a:extLst>
              <a:ext uri="{FF2B5EF4-FFF2-40B4-BE49-F238E27FC236}">
                <a16:creationId xmlns:a16="http://schemas.microsoft.com/office/drawing/2014/main" id="{DA1CCDD7-D6CA-498D-AB22-FA062D78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21E96-FB02-5A02-7F11-7E4F813475C5}"/>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72419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8C37A-F577-CF8E-9A05-747B74E0F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BFECA7-8FC2-A1CA-55E8-36221D2F4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18B93D-6CFB-B1C0-3625-51B28238E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ial" panose="020B0604020202020204" pitchFamily="34" charset="0"/>
              </a:defRPr>
            </a:lvl1pPr>
          </a:lstStyle>
          <a:p>
            <a:fld id="{08975343-C9A9-D442-A2C7-B754140AC692}" type="datetimeFigureOut">
              <a:rPr lang="en-US" smtClean="0"/>
              <a:pPr/>
              <a:t>10/21/2025</a:t>
            </a:fld>
            <a:endParaRPr lang="en-US"/>
          </a:p>
        </p:txBody>
      </p:sp>
      <p:sp>
        <p:nvSpPr>
          <p:cNvPr id="5" name="Footer Placeholder 4">
            <a:extLst>
              <a:ext uri="{FF2B5EF4-FFF2-40B4-BE49-F238E27FC236}">
                <a16:creationId xmlns:a16="http://schemas.microsoft.com/office/drawing/2014/main" id="{CDCEFD3B-9442-3303-9E11-321DAC97C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A526F70-BA87-9D15-176F-1E1EE037C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rial" panose="020B0604020202020204" pitchFamily="34" charset="0"/>
              </a:defRPr>
            </a:lvl1pPr>
          </a:lstStyle>
          <a:p>
            <a:fld id="{09F9D55F-A261-4B49-ADF4-D990BC2EF367}" type="slidenum">
              <a:rPr lang="en-US" smtClean="0"/>
              <a:pPr/>
              <a:t>‹#›</a:t>
            </a:fld>
            <a:endParaRPr lang="en-US"/>
          </a:p>
        </p:txBody>
      </p:sp>
    </p:spTree>
    <p:extLst>
      <p:ext uri="{BB962C8B-B14F-4D97-AF65-F5344CB8AC3E}">
        <p14:creationId xmlns:p14="http://schemas.microsoft.com/office/powerpoint/2010/main" val="131826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emf"/><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emf"/><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asqa.gov.au/sites/default/files/2025-06/Practice%20Guide%20-%20Recognition%20of%20Prior%20Learning%20and%20Credit%20Transfer.pdf" TargetMode="External"/><Relationship Id="rId3" Type="http://schemas.openxmlformats.org/officeDocument/2006/relationships/hyperlink" Target="https://www.legislation.gov.au/C2011A00012/latest/text" TargetMode="External"/><Relationship Id="rId7" Type="http://schemas.openxmlformats.org/officeDocument/2006/relationships/hyperlink" Target="https://www.asqa.gov.au/sites/default/files/2025-06/Practice%20Guide%20-%20Assessment.pdf"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asqa.gov.au/sites/default/files/2025-06/Practice%20Guide%20%20-%20Training.pdf" TargetMode="External"/><Relationship Id="rId11" Type="http://schemas.openxmlformats.org/officeDocument/2006/relationships/image" Target="../media/image3.png"/><Relationship Id="rId5" Type="http://schemas.openxmlformats.org/officeDocument/2006/relationships/hyperlink" Target="https://content.training.gov.au/sites/default/files/2025-03/Credential%20Policy.pdf" TargetMode="External"/><Relationship Id="rId10" Type="http://schemas.openxmlformats.org/officeDocument/2006/relationships/hyperlink" Target="https://www.asqa.gov.au/sites/default/files/2025-06/Practice%20Guide%20-%20Credential%20Policy.pdf" TargetMode="External"/><Relationship Id="rId4" Type="http://schemas.openxmlformats.org/officeDocument/2006/relationships/hyperlink" Target="https://www.legislation.gov.au/F2025L00354/asmade/text" TargetMode="External"/><Relationship Id="rId9" Type="http://schemas.openxmlformats.org/officeDocument/2006/relationships/hyperlink" Target="https://www.asqa.gov.au/sites/default/files/2025-06/Practice%20Guide%20-%20Facilities%2C%20resources%20and%20equipment.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au.linkedin.com/company/hawkeyeconsultancyau" TargetMode="External"/><Relationship Id="rId3" Type="http://schemas.openxmlformats.org/officeDocument/2006/relationships/hyperlink" Target="https://www.hawkeyeconsultancy.com.au/" TargetMode="External"/><Relationship Id="rId7" Type="http://schemas.openxmlformats.org/officeDocument/2006/relationships/image" Target="../media/image36.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instagram.com/hawkeyeconsultancy/?hl=en" TargetMode="External"/><Relationship Id="rId5" Type="http://schemas.openxmlformats.org/officeDocument/2006/relationships/image" Target="../media/image35.emf"/><Relationship Id="rId10" Type="http://schemas.openxmlformats.org/officeDocument/2006/relationships/image" Target="../media/image3.png"/><Relationship Id="rId4" Type="http://schemas.openxmlformats.org/officeDocument/2006/relationships/hyperlink" Target="https://www.facebook.com/Hawkeyeconsultancyau/" TargetMode="External"/><Relationship Id="rId9"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aqf.edu.au/" TargetMode="External"/><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dewr.gov.au/standards-for-rtos" TargetMode="External"/><Relationship Id="rId11" Type="http://schemas.openxmlformats.org/officeDocument/2006/relationships/image" Target="../media/image12.png"/><Relationship Id="rId5" Type="http://schemas.openxmlformats.org/officeDocument/2006/relationships/hyperlink" Target="https://www.legislation.gov.au/Details/F2021C01014" TargetMode="External"/><Relationship Id="rId10" Type="http://schemas.openxmlformats.org/officeDocument/2006/relationships/image" Target="../media/image11.png"/><Relationship Id="rId4" Type="http://schemas.openxmlformats.org/officeDocument/2006/relationships/hyperlink" Target="https://www.legislation.gov.au/Details/F2020L01517"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C557AC98-A5A1-BFFA-5F88-A559B5C3AC4F}"/>
              </a:ext>
            </a:extLst>
          </p:cNvPr>
          <p:cNvSpPr>
            <a:spLocks noGrp="1"/>
          </p:cNvSpPr>
          <p:nvPr>
            <p:ph type="ctrTitle"/>
          </p:nvPr>
        </p:nvSpPr>
        <p:spPr>
          <a:xfrm>
            <a:off x="1524000" y="2180368"/>
            <a:ext cx="9144000" cy="2006614"/>
          </a:xfrm>
        </p:spPr>
        <p:txBody>
          <a:bodyPr>
            <a:normAutofit/>
          </a:bodyPr>
          <a:lstStyle/>
          <a:p>
            <a:r>
              <a:rPr lang="en-AU" noProof="0"/>
              <a:t>TRAINING &amp; ASSESSMENT</a:t>
            </a:r>
          </a:p>
        </p:txBody>
      </p:sp>
      <p:sp>
        <p:nvSpPr>
          <p:cNvPr id="9" name="Title 1">
            <a:extLst>
              <a:ext uri="{FF2B5EF4-FFF2-40B4-BE49-F238E27FC236}">
                <a16:creationId xmlns:a16="http://schemas.microsoft.com/office/drawing/2014/main" id="{415FD304-214E-4384-8B9D-A04B81FA1977}"/>
              </a:ext>
            </a:extLst>
          </p:cNvPr>
          <p:cNvSpPr txBox="1">
            <a:spLocks/>
          </p:cNvSpPr>
          <p:nvPr/>
        </p:nvSpPr>
        <p:spPr>
          <a:xfrm>
            <a:off x="4179570" y="1320884"/>
            <a:ext cx="3832860" cy="633950"/>
          </a:xfrm>
          <a:prstGeom prst="rect">
            <a:avLst/>
          </a:prstGeom>
          <a:solidFill>
            <a:srgbClr val="38C0C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2000" b="1" cap="all" spc="300" noProof="0">
                <a:solidFill>
                  <a:schemeClr val="bg1"/>
                </a:solidFill>
                <a:latin typeface="Arial Black" panose="020B0604020202020204" pitchFamily="34" charset="0"/>
                <a:cs typeface="Arial Black" panose="020B0604020202020204" pitchFamily="34" charset="0"/>
              </a:rPr>
              <a:t>QUALITY AREA 1</a:t>
            </a:r>
          </a:p>
        </p:txBody>
      </p:sp>
      <p:cxnSp>
        <p:nvCxnSpPr>
          <p:cNvPr id="11" name="Straight Connector 10">
            <a:extLst>
              <a:ext uri="{FF2B5EF4-FFF2-40B4-BE49-F238E27FC236}">
                <a16:creationId xmlns:a16="http://schemas.microsoft.com/office/drawing/2014/main" id="{B3114359-77E3-D7C2-9DAA-14B7117AECBB}"/>
              </a:ext>
            </a:extLst>
          </p:cNvPr>
          <p:cNvCxnSpPr>
            <a:cxnSpLocks/>
          </p:cNvCxnSpPr>
          <p:nvPr/>
        </p:nvCxnSpPr>
        <p:spPr>
          <a:xfrm>
            <a:off x="2163581" y="4226738"/>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Subtitle 2">
            <a:extLst>
              <a:ext uri="{FF2B5EF4-FFF2-40B4-BE49-F238E27FC236}">
                <a16:creationId xmlns:a16="http://schemas.microsoft.com/office/drawing/2014/main" id="{77C29567-EF96-F2DF-A3A2-341BB0B2C8ED}"/>
              </a:ext>
            </a:extLst>
          </p:cNvPr>
          <p:cNvSpPr txBox="1">
            <a:spLocks/>
          </p:cNvSpPr>
          <p:nvPr/>
        </p:nvSpPr>
        <p:spPr>
          <a:xfrm>
            <a:off x="579619" y="5774159"/>
            <a:ext cx="3407765" cy="505267"/>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i="0" kern="1200" cap="all" spc="3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AU" sz="1200" b="0" noProof="0"/>
              <a:t>PRESENTED BY</a:t>
            </a:r>
            <a:br>
              <a:rPr lang="en-AU" sz="1200" b="0" noProof="0"/>
            </a:br>
            <a:r>
              <a:rPr lang="en-AU" sz="1200" noProof="0"/>
              <a:t>Amy Conrad</a:t>
            </a:r>
          </a:p>
        </p:txBody>
      </p:sp>
      <p:pic>
        <p:nvPicPr>
          <p:cNvPr id="5" name="Picture 4" descr="A black and white logo&#10;&#10;AI-generated content may be incorrect.">
            <a:extLst>
              <a:ext uri="{FF2B5EF4-FFF2-40B4-BE49-F238E27FC236}">
                <a16:creationId xmlns:a16="http://schemas.microsoft.com/office/drawing/2014/main" id="{2FBCCB2C-2E98-B6C8-BFF6-3A05A37A51EB}"/>
              </a:ext>
            </a:extLst>
          </p:cNvPr>
          <p:cNvPicPr>
            <a:picLocks noChangeAspect="1"/>
          </p:cNvPicPr>
          <p:nvPr/>
        </p:nvPicPr>
        <p:blipFill>
          <a:blip r:embed="rId3"/>
          <a:stretch>
            <a:fillRect/>
          </a:stretch>
        </p:blipFill>
        <p:spPr>
          <a:xfrm>
            <a:off x="7689326" y="5852085"/>
            <a:ext cx="2339094" cy="557017"/>
          </a:xfrm>
          <a:prstGeom prst="rect">
            <a:avLst/>
          </a:prstGeom>
        </p:spPr>
      </p:pic>
    </p:spTree>
    <p:extLst>
      <p:ext uri="{BB962C8B-B14F-4D97-AF65-F5344CB8AC3E}">
        <p14:creationId xmlns:p14="http://schemas.microsoft.com/office/powerpoint/2010/main" val="89459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CB3E62-93A9-13D8-F3B3-1129494937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D45660-4AE6-1ACC-C583-007ABDFCB6D2}"/>
              </a:ext>
            </a:extLst>
          </p:cNvPr>
          <p:cNvSpPr>
            <a:spLocks noGrp="1"/>
          </p:cNvSpPr>
          <p:nvPr>
            <p:ph type="title"/>
          </p:nvPr>
        </p:nvSpPr>
        <p:spPr>
          <a:xfrm>
            <a:off x="1100392" y="2374461"/>
            <a:ext cx="2309555" cy="2109077"/>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KEY FOCUS AREAS OF QUALITY AREA 1</a:t>
            </a:r>
          </a:p>
        </p:txBody>
      </p:sp>
      <p:cxnSp>
        <p:nvCxnSpPr>
          <p:cNvPr id="6" name="Straight Connector 5">
            <a:extLst>
              <a:ext uri="{FF2B5EF4-FFF2-40B4-BE49-F238E27FC236}">
                <a16:creationId xmlns:a16="http://schemas.microsoft.com/office/drawing/2014/main" id="{F8C6B0E6-19CA-199D-4182-F8B38979F762}"/>
              </a:ext>
            </a:extLst>
          </p:cNvPr>
          <p:cNvCxnSpPr>
            <a:cxnSpLocks/>
          </p:cNvCxnSpPr>
          <p:nvPr/>
        </p:nvCxnSpPr>
        <p:spPr>
          <a:xfrm>
            <a:off x="915690" y="2433009"/>
            <a:ext cx="0" cy="19112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6BCA9EA-7D46-0B7C-76E6-FA13F46BB7DC}"/>
              </a:ext>
            </a:extLst>
          </p:cNvPr>
          <p:cNvSpPr txBox="1"/>
          <p:nvPr/>
        </p:nvSpPr>
        <p:spPr>
          <a:xfrm>
            <a:off x="9268240" y="1715810"/>
            <a:ext cx="1659380" cy="900246"/>
          </a:xfrm>
          <a:prstGeom prst="rect">
            <a:avLst/>
          </a:prstGeom>
          <a:noFill/>
        </p:spPr>
        <p:txBody>
          <a:bodyPr wrap="square">
            <a:spAutoFit/>
          </a:bodyPr>
          <a:lstStyle/>
          <a:p>
            <a:r>
              <a:rPr lang="en-AU" sz="1050" b="1" noProof="0">
                <a:solidFill>
                  <a:srgbClr val="325EAB"/>
                </a:solidFill>
                <a:latin typeface="Arial Black" panose="020B0604020202020204" pitchFamily="34" charset="0"/>
                <a:cs typeface="Arial Black" panose="020B0604020202020204" pitchFamily="34" charset="0"/>
              </a:rPr>
              <a:t>INDUSTRY RELEVANCE</a:t>
            </a:r>
          </a:p>
          <a:p>
            <a:r>
              <a:rPr lang="en-AU" sz="1050" noProof="0">
                <a:solidFill>
                  <a:srgbClr val="4A4B4C"/>
                </a:solidFill>
                <a:cs typeface="Arial" panose="020B0604020202020204" pitchFamily="34" charset="0"/>
              </a:rPr>
              <a:t>Aligns training with current industry practices and needs.</a:t>
            </a:r>
            <a:endParaRPr lang="en-AU" sz="1050" noProof="0"/>
          </a:p>
        </p:txBody>
      </p:sp>
      <p:sp>
        <p:nvSpPr>
          <p:cNvPr id="12" name="TextBox 11">
            <a:extLst>
              <a:ext uri="{FF2B5EF4-FFF2-40B4-BE49-F238E27FC236}">
                <a16:creationId xmlns:a16="http://schemas.microsoft.com/office/drawing/2014/main" id="{76680F75-6D1F-4547-E78D-9601F4FCA532}"/>
              </a:ext>
            </a:extLst>
          </p:cNvPr>
          <p:cNvSpPr txBox="1"/>
          <p:nvPr/>
        </p:nvSpPr>
        <p:spPr>
          <a:xfrm>
            <a:off x="9795919" y="2978877"/>
            <a:ext cx="1548528" cy="900246"/>
          </a:xfrm>
          <a:prstGeom prst="rect">
            <a:avLst/>
          </a:prstGeom>
          <a:noFill/>
        </p:spPr>
        <p:txBody>
          <a:bodyPr wrap="square">
            <a:spAutoFit/>
          </a:bodyPr>
          <a:lstStyle/>
          <a:p>
            <a:r>
              <a:rPr lang="en-AU" sz="1050" b="1" noProof="0">
                <a:solidFill>
                  <a:srgbClr val="9BCBC8"/>
                </a:solidFill>
                <a:latin typeface="Arial Black" panose="020B0604020202020204" pitchFamily="34" charset="0"/>
                <a:cs typeface="Arial Black" panose="020B0604020202020204" pitchFamily="34" charset="0"/>
              </a:rPr>
              <a:t>FIT-FOR-PURPOSE ASSESSMENT</a:t>
            </a:r>
          </a:p>
          <a:p>
            <a:r>
              <a:rPr lang="en-AU" sz="1050" noProof="0">
                <a:solidFill>
                  <a:srgbClr val="4A4B4C"/>
                </a:solidFill>
                <a:cs typeface="Arial" panose="020B0604020202020204" pitchFamily="34" charset="0"/>
              </a:rPr>
              <a:t>Ensures assessment tools are appropriate and consistent.</a:t>
            </a:r>
            <a:endParaRPr lang="en-AU" sz="1050" noProof="0"/>
          </a:p>
        </p:txBody>
      </p:sp>
      <p:sp>
        <p:nvSpPr>
          <p:cNvPr id="24" name="TextBox 23">
            <a:extLst>
              <a:ext uri="{FF2B5EF4-FFF2-40B4-BE49-F238E27FC236}">
                <a16:creationId xmlns:a16="http://schemas.microsoft.com/office/drawing/2014/main" id="{3A51F8F0-9121-DB5E-B257-73B21A5906E3}"/>
              </a:ext>
            </a:extLst>
          </p:cNvPr>
          <p:cNvSpPr txBox="1"/>
          <p:nvPr/>
        </p:nvSpPr>
        <p:spPr>
          <a:xfrm>
            <a:off x="9278730" y="4248384"/>
            <a:ext cx="1548528" cy="900246"/>
          </a:xfrm>
          <a:prstGeom prst="rect">
            <a:avLst/>
          </a:prstGeom>
          <a:noFill/>
        </p:spPr>
        <p:txBody>
          <a:bodyPr wrap="square">
            <a:spAutoFit/>
          </a:bodyPr>
          <a:lstStyle/>
          <a:p>
            <a:r>
              <a:rPr lang="en-AU" sz="1050" b="1" noProof="0">
                <a:solidFill>
                  <a:srgbClr val="38C0C5"/>
                </a:solidFill>
                <a:latin typeface="Arial Black" panose="020B0604020202020204" pitchFamily="34" charset="0"/>
                <a:cs typeface="Arial Black" panose="020B0604020202020204" pitchFamily="34" charset="0"/>
              </a:rPr>
              <a:t>FAIR ASSESSMENT</a:t>
            </a:r>
          </a:p>
          <a:p>
            <a:r>
              <a:rPr lang="en-AU" sz="1050" noProof="0">
                <a:solidFill>
                  <a:srgbClr val="4A4B4C"/>
                </a:solidFill>
                <a:cs typeface="Arial" panose="020B0604020202020204" pitchFamily="34" charset="0"/>
              </a:rPr>
              <a:t>Guarantees fair and unbiased assessment processes.</a:t>
            </a:r>
            <a:endParaRPr lang="en-AU" sz="1050" noProof="0"/>
          </a:p>
        </p:txBody>
      </p:sp>
      <p:sp>
        <p:nvSpPr>
          <p:cNvPr id="25" name="TextBox 24">
            <a:extLst>
              <a:ext uri="{FF2B5EF4-FFF2-40B4-BE49-F238E27FC236}">
                <a16:creationId xmlns:a16="http://schemas.microsoft.com/office/drawing/2014/main" id="{0D462F9B-5DAB-CD99-D629-4D4951E47942}"/>
              </a:ext>
            </a:extLst>
          </p:cNvPr>
          <p:cNvSpPr txBox="1"/>
          <p:nvPr/>
        </p:nvSpPr>
        <p:spPr>
          <a:xfrm>
            <a:off x="4122340" y="1715810"/>
            <a:ext cx="1659380" cy="900246"/>
          </a:xfrm>
          <a:prstGeom prst="rect">
            <a:avLst/>
          </a:prstGeom>
          <a:noFill/>
        </p:spPr>
        <p:txBody>
          <a:bodyPr wrap="square">
            <a:spAutoFit/>
          </a:bodyPr>
          <a:lstStyle/>
          <a:p>
            <a:pPr algn="r"/>
            <a:r>
              <a:rPr lang="en-AU" sz="1050" b="1" noProof="0">
                <a:solidFill>
                  <a:srgbClr val="9BCBC8"/>
                </a:solidFill>
                <a:latin typeface="Arial Black" panose="020B0604020202020204" pitchFamily="34" charset="0"/>
                <a:cs typeface="Arial Black" panose="020B0604020202020204" pitchFamily="34" charset="0"/>
              </a:rPr>
              <a:t>ADEQUATE RESOURCES</a:t>
            </a:r>
          </a:p>
          <a:p>
            <a:pPr algn="r"/>
            <a:r>
              <a:rPr lang="en-AU" sz="1050" noProof="0">
                <a:solidFill>
                  <a:srgbClr val="4A4B4C"/>
                </a:solidFill>
                <a:cs typeface="Arial" panose="020B0604020202020204" pitchFamily="34" charset="0"/>
              </a:rPr>
              <a:t>Provides sufficient and safe facilities and equipment.</a:t>
            </a:r>
            <a:endParaRPr lang="en-AU" sz="1050" noProof="0"/>
          </a:p>
        </p:txBody>
      </p:sp>
      <p:sp>
        <p:nvSpPr>
          <p:cNvPr id="26" name="TextBox 25">
            <a:extLst>
              <a:ext uri="{FF2B5EF4-FFF2-40B4-BE49-F238E27FC236}">
                <a16:creationId xmlns:a16="http://schemas.microsoft.com/office/drawing/2014/main" id="{2A8563DC-DFD5-A421-70A8-BC2D29E88290}"/>
              </a:ext>
            </a:extLst>
          </p:cNvPr>
          <p:cNvSpPr txBox="1"/>
          <p:nvPr/>
        </p:nvSpPr>
        <p:spPr>
          <a:xfrm>
            <a:off x="3729511" y="2978877"/>
            <a:ext cx="1548528" cy="900246"/>
          </a:xfrm>
          <a:prstGeom prst="rect">
            <a:avLst/>
          </a:prstGeom>
          <a:noFill/>
        </p:spPr>
        <p:txBody>
          <a:bodyPr wrap="square">
            <a:spAutoFit/>
          </a:bodyPr>
          <a:lstStyle/>
          <a:p>
            <a:pPr algn="r"/>
            <a:r>
              <a:rPr lang="en-AU" sz="1050" b="1" noProof="0">
                <a:solidFill>
                  <a:srgbClr val="38C0C5"/>
                </a:solidFill>
                <a:latin typeface="Arial Black" panose="020B0604020202020204" pitchFamily="34" charset="0"/>
                <a:cs typeface="Arial Black" panose="020B0604020202020204" pitchFamily="34" charset="0"/>
              </a:rPr>
              <a:t>CREDIT TRANSFER</a:t>
            </a:r>
          </a:p>
          <a:p>
            <a:pPr algn="r"/>
            <a:r>
              <a:rPr lang="en-AU" sz="1050" noProof="0">
                <a:solidFill>
                  <a:srgbClr val="4A4B4C"/>
                </a:solidFill>
                <a:cs typeface="Arial" panose="020B0604020202020204" pitchFamily="34" charset="0"/>
              </a:rPr>
              <a:t>Facilitates the transfer of credits for equivalent training.</a:t>
            </a:r>
            <a:endParaRPr lang="en-AU" sz="1050" noProof="0"/>
          </a:p>
        </p:txBody>
      </p:sp>
      <p:sp>
        <p:nvSpPr>
          <p:cNvPr id="27" name="TextBox 26">
            <a:extLst>
              <a:ext uri="{FF2B5EF4-FFF2-40B4-BE49-F238E27FC236}">
                <a16:creationId xmlns:a16="http://schemas.microsoft.com/office/drawing/2014/main" id="{6AD020F4-C004-57E9-0EA0-B7254B254D5E}"/>
              </a:ext>
            </a:extLst>
          </p:cNvPr>
          <p:cNvSpPr txBox="1"/>
          <p:nvPr/>
        </p:nvSpPr>
        <p:spPr>
          <a:xfrm>
            <a:off x="4230372" y="4248384"/>
            <a:ext cx="1548528" cy="900246"/>
          </a:xfrm>
          <a:prstGeom prst="rect">
            <a:avLst/>
          </a:prstGeom>
          <a:noFill/>
        </p:spPr>
        <p:txBody>
          <a:bodyPr wrap="square">
            <a:spAutoFit/>
          </a:bodyPr>
          <a:lstStyle/>
          <a:p>
            <a:pPr algn="r"/>
            <a:r>
              <a:rPr lang="en-AU" sz="1050" b="1" noProof="0">
                <a:solidFill>
                  <a:srgbClr val="325EAB"/>
                </a:solidFill>
                <a:latin typeface="Arial Black" panose="020B0604020202020204" pitchFamily="34" charset="0"/>
                <a:cs typeface="Arial Black" panose="020B0604020202020204" pitchFamily="34" charset="0"/>
              </a:rPr>
              <a:t>RECOGNITION OF PRIOR LEARNING</a:t>
            </a:r>
          </a:p>
          <a:p>
            <a:pPr algn="r"/>
            <a:r>
              <a:rPr lang="en-AU" sz="1050" noProof="0">
                <a:solidFill>
                  <a:srgbClr val="4A4B4C"/>
                </a:solidFill>
                <a:cs typeface="Arial" panose="020B0604020202020204" pitchFamily="34" charset="0"/>
              </a:rPr>
              <a:t>Acknowledges and credits prior skills and knowledge.</a:t>
            </a:r>
            <a:endParaRPr lang="en-AU" sz="1050" noProof="0"/>
          </a:p>
        </p:txBody>
      </p:sp>
      <p:sp>
        <p:nvSpPr>
          <p:cNvPr id="38" name="TextBox 37">
            <a:extLst>
              <a:ext uri="{FF2B5EF4-FFF2-40B4-BE49-F238E27FC236}">
                <a16:creationId xmlns:a16="http://schemas.microsoft.com/office/drawing/2014/main" id="{0CE3DEC3-D51F-F064-2645-C2A90EBF1741}"/>
              </a:ext>
            </a:extLst>
          </p:cNvPr>
          <p:cNvSpPr txBox="1"/>
          <p:nvPr/>
        </p:nvSpPr>
        <p:spPr>
          <a:xfrm>
            <a:off x="6090406" y="543958"/>
            <a:ext cx="2893564" cy="577081"/>
          </a:xfrm>
          <a:prstGeom prst="rect">
            <a:avLst/>
          </a:prstGeom>
          <a:noFill/>
        </p:spPr>
        <p:txBody>
          <a:bodyPr wrap="square">
            <a:spAutoFit/>
          </a:bodyPr>
          <a:lstStyle/>
          <a:p>
            <a:pPr algn="ctr"/>
            <a:r>
              <a:rPr lang="en-AU" sz="1050" b="1" noProof="0">
                <a:solidFill>
                  <a:srgbClr val="4A4B4C"/>
                </a:solidFill>
                <a:latin typeface="Arial Black" panose="020B0604020202020204" pitchFamily="34" charset="0"/>
                <a:cs typeface="Arial Black" panose="020B0604020202020204" pitchFamily="34" charset="0"/>
              </a:rPr>
              <a:t>ENGAGING TRAINING</a:t>
            </a:r>
          </a:p>
          <a:p>
            <a:pPr algn="ctr"/>
            <a:r>
              <a:rPr lang="en-AU" sz="1050" noProof="0">
                <a:solidFill>
                  <a:srgbClr val="4A4B4C"/>
                </a:solidFill>
                <a:cs typeface="Arial" panose="020B0604020202020204" pitchFamily="34" charset="0"/>
              </a:rPr>
              <a:t>Ensures training is interactive and effective for skill and knowledge acquisition.</a:t>
            </a:r>
            <a:endParaRPr lang="en-AU" sz="1050" noProof="0"/>
          </a:p>
        </p:txBody>
      </p:sp>
      <p:sp>
        <p:nvSpPr>
          <p:cNvPr id="39" name="TextBox 38">
            <a:extLst>
              <a:ext uri="{FF2B5EF4-FFF2-40B4-BE49-F238E27FC236}">
                <a16:creationId xmlns:a16="http://schemas.microsoft.com/office/drawing/2014/main" id="{652254C4-D16B-E9E3-B1CA-98021D15A8CB}"/>
              </a:ext>
            </a:extLst>
          </p:cNvPr>
          <p:cNvSpPr txBox="1"/>
          <p:nvPr/>
        </p:nvSpPr>
        <p:spPr>
          <a:xfrm>
            <a:off x="6512126" y="5622119"/>
            <a:ext cx="2050124" cy="577081"/>
          </a:xfrm>
          <a:prstGeom prst="rect">
            <a:avLst/>
          </a:prstGeom>
          <a:noFill/>
        </p:spPr>
        <p:txBody>
          <a:bodyPr wrap="square">
            <a:spAutoFit/>
          </a:bodyPr>
          <a:lstStyle/>
          <a:p>
            <a:pPr algn="ctr"/>
            <a:r>
              <a:rPr lang="en-AU" sz="1050" b="1" noProof="0">
                <a:solidFill>
                  <a:srgbClr val="4A4B4C"/>
                </a:solidFill>
                <a:latin typeface="Arial Black" panose="020B0604020202020204" pitchFamily="34" charset="0"/>
                <a:cs typeface="Arial Black" panose="020B0604020202020204" pitchFamily="34" charset="0"/>
              </a:rPr>
              <a:t>QUALITY ASSURANCE</a:t>
            </a:r>
          </a:p>
          <a:p>
            <a:pPr algn="ctr"/>
            <a:r>
              <a:rPr lang="en-AU" sz="1050" noProof="0">
                <a:solidFill>
                  <a:srgbClr val="4A4B4C"/>
                </a:solidFill>
                <a:cs typeface="Arial" panose="020B0604020202020204" pitchFamily="34" charset="0"/>
              </a:rPr>
              <a:t>Maintains high standards through regular validation.</a:t>
            </a:r>
            <a:endParaRPr lang="en-AU" sz="1050" noProof="0"/>
          </a:p>
        </p:txBody>
      </p:sp>
      <p:pic>
        <p:nvPicPr>
          <p:cNvPr id="46" name="Picture 45">
            <a:extLst>
              <a:ext uri="{FF2B5EF4-FFF2-40B4-BE49-F238E27FC236}">
                <a16:creationId xmlns:a16="http://schemas.microsoft.com/office/drawing/2014/main" id="{68B150B0-2AD5-C687-577E-ED23C7167B9C}"/>
              </a:ext>
            </a:extLst>
          </p:cNvPr>
          <p:cNvPicPr>
            <a:picLocks noChangeAspect="1"/>
          </p:cNvPicPr>
          <p:nvPr/>
        </p:nvPicPr>
        <p:blipFill>
          <a:blip r:embed="rId3"/>
          <a:stretch>
            <a:fillRect/>
          </a:stretch>
        </p:blipFill>
        <p:spPr>
          <a:xfrm>
            <a:off x="5378884" y="1235881"/>
            <a:ext cx="4305502" cy="4305502"/>
          </a:xfrm>
          <a:prstGeom prst="rect">
            <a:avLst/>
          </a:prstGeom>
        </p:spPr>
      </p:pic>
      <p:sp>
        <p:nvSpPr>
          <p:cNvPr id="40" name="TextBox 39">
            <a:extLst>
              <a:ext uri="{FF2B5EF4-FFF2-40B4-BE49-F238E27FC236}">
                <a16:creationId xmlns:a16="http://schemas.microsoft.com/office/drawing/2014/main" id="{7F96CD8E-5056-BDF4-D12F-2302DE6DE7AA}"/>
              </a:ext>
            </a:extLst>
          </p:cNvPr>
          <p:cNvSpPr txBox="1"/>
          <p:nvPr/>
        </p:nvSpPr>
        <p:spPr>
          <a:xfrm>
            <a:off x="6809786" y="3128716"/>
            <a:ext cx="1444354" cy="584775"/>
          </a:xfrm>
          <a:prstGeom prst="rect">
            <a:avLst/>
          </a:prstGeom>
          <a:noFill/>
        </p:spPr>
        <p:txBody>
          <a:bodyPr wrap="square">
            <a:spAutoFit/>
          </a:bodyPr>
          <a:lstStyle/>
          <a:p>
            <a:pPr algn="ctr"/>
            <a:r>
              <a:rPr lang="en-AU" sz="1600" b="1" noProof="0">
                <a:solidFill>
                  <a:srgbClr val="325EAB"/>
                </a:solidFill>
                <a:latin typeface="Arial Black" panose="020B0604020202020204" pitchFamily="34" charset="0"/>
                <a:cs typeface="Arial Black" panose="020B0604020202020204" pitchFamily="34" charset="0"/>
              </a:rPr>
              <a:t>QUALITY</a:t>
            </a:r>
          </a:p>
          <a:p>
            <a:pPr algn="ctr"/>
            <a:r>
              <a:rPr lang="en-AU" sz="1600" b="1" noProof="0">
                <a:solidFill>
                  <a:srgbClr val="325EAB"/>
                </a:solidFill>
                <a:latin typeface="Arial Black" panose="020B0604020202020204" pitchFamily="34" charset="0"/>
                <a:cs typeface="Arial Black" panose="020B0604020202020204" pitchFamily="34" charset="0"/>
              </a:rPr>
              <a:t>AREA 1</a:t>
            </a:r>
          </a:p>
        </p:txBody>
      </p:sp>
      <p:pic>
        <p:nvPicPr>
          <p:cNvPr id="48" name="Graphic 47">
            <a:extLst>
              <a:ext uri="{FF2B5EF4-FFF2-40B4-BE49-F238E27FC236}">
                <a16:creationId xmlns:a16="http://schemas.microsoft.com/office/drawing/2014/main" id="{D34E8867-FA46-59A8-92AE-07CB486177C4}"/>
              </a:ext>
            </a:extLst>
          </p:cNvPr>
          <p:cNvPicPr>
            <a:picLocks noChangeAspect="1"/>
          </p:cNvPicPr>
          <p:nvPr/>
        </p:nvPicPr>
        <p:blipFill>
          <a:blip r:embed="rId4">
            <a:extLst>
              <a:ext uri="{96DAC541-7B7A-43D3-8B79-37D633B846F1}">
                <asvg:svgBlip xmlns:asvg="http://schemas.microsoft.com/office/drawing/2016/SVG/main" r:embed="rId5"/>
              </a:ext>
            </a:extLst>
          </a:blip>
          <a:srcRect t="49244" r="50000"/>
          <a:stretch>
            <a:fillRect/>
          </a:stretch>
        </p:blipFill>
        <p:spPr>
          <a:xfrm rot="16200000">
            <a:off x="-166229" y="166229"/>
            <a:ext cx="1885952" cy="1553491"/>
          </a:xfrm>
          <a:prstGeom prst="rect">
            <a:avLst/>
          </a:prstGeom>
        </p:spPr>
      </p:pic>
      <p:pic>
        <p:nvPicPr>
          <p:cNvPr id="2" name="Picture 1" descr="A black and white logo&#10;&#10;AI-generated content may be incorrect.">
            <a:extLst>
              <a:ext uri="{FF2B5EF4-FFF2-40B4-BE49-F238E27FC236}">
                <a16:creationId xmlns:a16="http://schemas.microsoft.com/office/drawing/2014/main" id="{CF2D2797-6CFA-2327-9BE6-CC5F0526D74A}"/>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31777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EB7372-A352-5AAB-B37B-269469D8E2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AF9DD6-6CAA-5005-BAA1-6BA5A2A63DB7}"/>
              </a:ext>
            </a:extLst>
          </p:cNvPr>
          <p:cNvSpPr>
            <a:spLocks noGrp="1"/>
          </p:cNvSpPr>
          <p:nvPr>
            <p:ph type="title"/>
          </p:nvPr>
        </p:nvSpPr>
        <p:spPr>
          <a:xfrm>
            <a:off x="8751770" y="2800346"/>
            <a:ext cx="3265126" cy="125244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TRAINING</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(STANDARDS</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1.1 – 1.2)</a:t>
            </a:r>
          </a:p>
        </p:txBody>
      </p:sp>
      <p:cxnSp>
        <p:nvCxnSpPr>
          <p:cNvPr id="55" name="Straight Connector 54">
            <a:extLst>
              <a:ext uri="{FF2B5EF4-FFF2-40B4-BE49-F238E27FC236}">
                <a16:creationId xmlns:a16="http://schemas.microsoft.com/office/drawing/2014/main" id="{6B0126E5-A29A-7209-D12B-1FD5F772A9C4}"/>
              </a:ext>
            </a:extLst>
          </p:cNvPr>
          <p:cNvCxnSpPr>
            <a:cxnSpLocks/>
          </p:cNvCxnSpPr>
          <p:nvPr/>
        </p:nvCxnSpPr>
        <p:spPr>
          <a:xfrm>
            <a:off x="8567067" y="2800346"/>
            <a:ext cx="0" cy="114039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5C26DC9-5D55-872A-A3F1-6DD6F417BD7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81248" y="695813"/>
            <a:ext cx="7660776" cy="5461507"/>
          </a:xfrm>
          <a:prstGeom prst="rect">
            <a:avLst/>
          </a:prstGeom>
        </p:spPr>
      </p:pic>
      <p:pic>
        <p:nvPicPr>
          <p:cNvPr id="14" name="Graphic 13">
            <a:extLst>
              <a:ext uri="{FF2B5EF4-FFF2-40B4-BE49-F238E27FC236}">
                <a16:creationId xmlns:a16="http://schemas.microsoft.com/office/drawing/2014/main" id="{3F23A7C3-47FC-C7F8-09BA-AF938B5C0116}"/>
              </a:ext>
            </a:extLst>
          </p:cNvPr>
          <p:cNvPicPr>
            <a:picLocks noChangeAspect="1"/>
          </p:cNvPicPr>
          <p:nvPr/>
        </p:nvPicPr>
        <p:blipFill>
          <a:blip r:embed="rId4">
            <a:extLst>
              <a:ext uri="{96DAC541-7B7A-43D3-8B79-37D633B846F1}">
                <asvg:svgBlip xmlns:asvg="http://schemas.microsoft.com/office/drawing/2016/SVG/main" r:embed="rId5"/>
              </a:ext>
            </a:extLst>
          </a:blip>
          <a:srcRect l="45511"/>
          <a:stretch>
            <a:fillRect/>
          </a:stretch>
        </p:blipFill>
        <p:spPr>
          <a:xfrm rot="5400000">
            <a:off x="9634031" y="-502731"/>
            <a:ext cx="2055239" cy="306070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3AE39D96-7E9A-FB15-DC68-DB2E5894F710}"/>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58075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EA8508-9E34-8077-97B1-EBA7E779322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4B7633-8427-AAF9-842C-3C026466E5D4}"/>
              </a:ext>
            </a:extLst>
          </p:cNvPr>
          <p:cNvSpPr>
            <a:spLocks noGrp="1"/>
          </p:cNvSpPr>
          <p:nvPr>
            <p:ph type="title"/>
          </p:nvPr>
        </p:nvSpPr>
        <p:spPr>
          <a:xfrm>
            <a:off x="1100393" y="982996"/>
            <a:ext cx="5389301" cy="111250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1.1</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Training is engaging, well-structured and enables VET students to attain skills and knowledge consistent with the training product. </a:t>
            </a:r>
          </a:p>
        </p:txBody>
      </p:sp>
      <p:cxnSp>
        <p:nvCxnSpPr>
          <p:cNvPr id="9" name="Straight Connector 8">
            <a:extLst>
              <a:ext uri="{FF2B5EF4-FFF2-40B4-BE49-F238E27FC236}">
                <a16:creationId xmlns:a16="http://schemas.microsoft.com/office/drawing/2014/main" id="{82208D84-2354-5DD3-826C-144C823FF544}"/>
              </a:ext>
            </a:extLst>
          </p:cNvPr>
          <p:cNvCxnSpPr>
            <a:cxnSpLocks/>
          </p:cNvCxnSpPr>
          <p:nvPr/>
        </p:nvCxnSpPr>
        <p:spPr>
          <a:xfrm>
            <a:off x="915690" y="937307"/>
            <a:ext cx="0" cy="1183592"/>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1BC3A479-5781-E432-94AF-7D30DA99FAC2}"/>
              </a:ext>
            </a:extLst>
          </p:cNvPr>
          <p:cNvSpPr txBox="1">
            <a:spLocks/>
          </p:cNvSpPr>
          <p:nvPr/>
        </p:nvSpPr>
        <p:spPr>
          <a:xfrm>
            <a:off x="1100393" y="2531796"/>
            <a:ext cx="4588164"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Training must align with the training product and AQF.</a:t>
            </a:r>
          </a:p>
          <a:p>
            <a:pPr fontAlgn="base"/>
            <a:r>
              <a:rPr lang="en-AU" sz="1600" noProof="0">
                <a:solidFill>
                  <a:srgbClr val="4A4B4C"/>
                </a:solidFill>
                <a:cs typeface="Arial" panose="020B0604020202020204" pitchFamily="34" charset="0"/>
              </a:rPr>
              <a:t>Delivery modes must enable skill acquisition (face-to-face, online, blended).</a:t>
            </a:r>
          </a:p>
          <a:p>
            <a:pPr fontAlgn="base"/>
            <a:r>
              <a:rPr lang="en-AU" sz="1600" noProof="0">
                <a:solidFill>
                  <a:srgbClr val="4A4B4C"/>
                </a:solidFill>
                <a:cs typeface="Arial" panose="020B0604020202020204" pitchFamily="34" charset="0"/>
              </a:rPr>
              <a:t>Pacing and structure should suit student cohorts.</a:t>
            </a:r>
          </a:p>
          <a:p>
            <a:pPr fontAlgn="base"/>
            <a:r>
              <a:rPr lang="en-AU" sz="1600" noProof="0">
                <a:solidFill>
                  <a:srgbClr val="4A4B4C"/>
                </a:solidFill>
                <a:cs typeface="Arial" panose="020B0604020202020204" pitchFamily="34" charset="0"/>
              </a:rPr>
              <a:t>Activities and resources must support student engagement.</a:t>
            </a:r>
          </a:p>
          <a:p>
            <a:pPr fontAlgn="base"/>
            <a:r>
              <a:rPr lang="en-AU" sz="1600" noProof="0">
                <a:solidFill>
                  <a:srgbClr val="4A4B4C"/>
                </a:solidFill>
                <a:cs typeface="Arial" panose="020B0604020202020204" pitchFamily="34" charset="0"/>
              </a:rPr>
              <a:t>Ensure placements provide genuine skill-building opportunities.</a:t>
            </a:r>
          </a:p>
          <a:p>
            <a:pPr fontAlgn="base"/>
            <a:endParaRPr lang="en-AU" sz="1600" noProof="0">
              <a:solidFill>
                <a:srgbClr val="4A4B4C"/>
              </a:solidFill>
              <a:cs typeface="Arial" panose="020B0604020202020204" pitchFamily="34" charset="0"/>
            </a:endParaRPr>
          </a:p>
        </p:txBody>
      </p:sp>
      <p:pic>
        <p:nvPicPr>
          <p:cNvPr id="8" name="Picture 7">
            <a:extLst>
              <a:ext uri="{FF2B5EF4-FFF2-40B4-BE49-F238E27FC236}">
                <a16:creationId xmlns:a16="http://schemas.microsoft.com/office/drawing/2014/main" id="{65B5FAA4-1CB9-650E-A383-F65161E3F1A2}"/>
              </a:ext>
            </a:extLst>
          </p:cNvPr>
          <p:cNvPicPr>
            <a:picLocks noChangeAspect="1"/>
          </p:cNvPicPr>
          <p:nvPr/>
        </p:nvPicPr>
        <p:blipFill>
          <a:blip r:embed="rId3"/>
          <a:stretch>
            <a:fillRect/>
          </a:stretch>
        </p:blipFill>
        <p:spPr>
          <a:xfrm>
            <a:off x="7402360" y="1060449"/>
            <a:ext cx="2590227" cy="5219700"/>
          </a:xfrm>
          <a:prstGeom prst="rect">
            <a:avLst/>
          </a:prstGeom>
        </p:spPr>
      </p:pic>
      <p:sp>
        <p:nvSpPr>
          <p:cNvPr id="10" name="TextBox 9">
            <a:extLst>
              <a:ext uri="{FF2B5EF4-FFF2-40B4-BE49-F238E27FC236}">
                <a16:creationId xmlns:a16="http://schemas.microsoft.com/office/drawing/2014/main" id="{447B527F-73DE-9129-4A01-C4B8408CAB5C}"/>
              </a:ext>
            </a:extLst>
          </p:cNvPr>
          <p:cNvSpPr txBox="1"/>
          <p:nvPr/>
        </p:nvSpPr>
        <p:spPr>
          <a:xfrm>
            <a:off x="10043387" y="3624526"/>
            <a:ext cx="1659380" cy="900246"/>
          </a:xfrm>
          <a:prstGeom prst="rect">
            <a:avLst/>
          </a:prstGeom>
          <a:noFill/>
        </p:spPr>
        <p:txBody>
          <a:bodyPr wrap="square">
            <a:spAutoFit/>
          </a:bodyPr>
          <a:lstStyle/>
          <a:p>
            <a:r>
              <a:rPr lang="en-AU" sz="1050" b="1" noProof="0">
                <a:solidFill>
                  <a:srgbClr val="325EAB"/>
                </a:solidFill>
                <a:latin typeface="Arial Black" panose="020B0604020202020204" pitchFamily="34" charset="0"/>
                <a:cs typeface="Arial Black" panose="020B0604020202020204" pitchFamily="34" charset="0"/>
              </a:rPr>
              <a:t>INTERACTIVE ENVIRONMENT</a:t>
            </a:r>
          </a:p>
          <a:p>
            <a:r>
              <a:rPr lang="en-AU" sz="1050" noProof="0">
                <a:solidFill>
                  <a:srgbClr val="4A4B4C"/>
                </a:solidFill>
                <a:cs typeface="Arial" panose="020B0604020202020204" pitchFamily="34" charset="0"/>
              </a:rPr>
              <a:t>Fosters active participation and skill application.</a:t>
            </a:r>
            <a:endParaRPr lang="en-AU" sz="1050" noProof="0"/>
          </a:p>
        </p:txBody>
      </p:sp>
      <p:sp>
        <p:nvSpPr>
          <p:cNvPr id="11" name="TextBox 10">
            <a:extLst>
              <a:ext uri="{FF2B5EF4-FFF2-40B4-BE49-F238E27FC236}">
                <a16:creationId xmlns:a16="http://schemas.microsoft.com/office/drawing/2014/main" id="{E4E6B08C-BF75-4A55-C003-4E796018A00E}"/>
              </a:ext>
            </a:extLst>
          </p:cNvPr>
          <p:cNvSpPr txBox="1"/>
          <p:nvPr/>
        </p:nvSpPr>
        <p:spPr>
          <a:xfrm>
            <a:off x="10043387" y="1668726"/>
            <a:ext cx="1659380" cy="900246"/>
          </a:xfrm>
          <a:prstGeom prst="rect">
            <a:avLst/>
          </a:prstGeom>
          <a:noFill/>
        </p:spPr>
        <p:txBody>
          <a:bodyPr wrap="square">
            <a:spAutoFit/>
          </a:bodyPr>
          <a:lstStyle/>
          <a:p>
            <a:r>
              <a:rPr lang="en-AU" sz="1050" b="1" noProof="0">
                <a:solidFill>
                  <a:srgbClr val="38C0C5"/>
                </a:solidFill>
                <a:latin typeface="Arial Black" panose="020B0604020202020204" pitchFamily="34" charset="0"/>
                <a:cs typeface="Arial Black" panose="020B0604020202020204" pitchFamily="34" charset="0"/>
              </a:rPr>
              <a:t>ENJOYABLE</a:t>
            </a:r>
          </a:p>
          <a:p>
            <a:r>
              <a:rPr lang="en-AU" sz="1050" b="1" noProof="0">
                <a:solidFill>
                  <a:srgbClr val="38C0C5"/>
                </a:solidFill>
                <a:latin typeface="Arial Black" panose="020B0604020202020204" pitchFamily="34" charset="0"/>
                <a:cs typeface="Arial Black" panose="020B0604020202020204" pitchFamily="34" charset="0"/>
              </a:rPr>
              <a:t>LEARNING</a:t>
            </a:r>
          </a:p>
          <a:p>
            <a:r>
              <a:rPr lang="en-AU" sz="1050" noProof="0">
                <a:solidFill>
                  <a:srgbClr val="4A4B4C"/>
                </a:solidFill>
                <a:cs typeface="Arial" panose="020B0604020202020204" pitchFamily="34" charset="0"/>
              </a:rPr>
              <a:t>Makes learning enjoyable and effective for participants.</a:t>
            </a:r>
            <a:endParaRPr lang="en-AU" sz="1050" noProof="0"/>
          </a:p>
        </p:txBody>
      </p:sp>
      <p:sp>
        <p:nvSpPr>
          <p:cNvPr id="12" name="TextBox 11">
            <a:extLst>
              <a:ext uri="{FF2B5EF4-FFF2-40B4-BE49-F238E27FC236}">
                <a16:creationId xmlns:a16="http://schemas.microsoft.com/office/drawing/2014/main" id="{1A775DAD-CED2-73BB-BBA7-8D7104642984}"/>
              </a:ext>
            </a:extLst>
          </p:cNvPr>
          <p:cNvSpPr txBox="1"/>
          <p:nvPr/>
        </p:nvSpPr>
        <p:spPr>
          <a:xfrm>
            <a:off x="5673755" y="2625196"/>
            <a:ext cx="1659380" cy="900246"/>
          </a:xfrm>
          <a:prstGeom prst="rect">
            <a:avLst/>
          </a:prstGeom>
          <a:noFill/>
        </p:spPr>
        <p:txBody>
          <a:bodyPr wrap="square">
            <a:spAutoFit/>
          </a:bodyPr>
          <a:lstStyle/>
          <a:p>
            <a:pPr algn="r"/>
            <a:r>
              <a:rPr lang="en-AU" sz="1050" b="1" noProof="0">
                <a:solidFill>
                  <a:srgbClr val="9BCBC8"/>
                </a:solidFill>
                <a:latin typeface="Arial Black" panose="020B0604020202020204" pitchFamily="34" charset="0"/>
                <a:cs typeface="Arial Black" panose="020B0604020202020204" pitchFamily="34" charset="0"/>
              </a:rPr>
              <a:t>ENHANCED</a:t>
            </a:r>
          </a:p>
          <a:p>
            <a:pPr algn="r"/>
            <a:r>
              <a:rPr lang="en-AU" sz="1050" b="1" noProof="0">
                <a:solidFill>
                  <a:srgbClr val="9BCBC8"/>
                </a:solidFill>
                <a:latin typeface="Arial Black" panose="020B0604020202020204" pitchFamily="34" charset="0"/>
                <a:cs typeface="Arial Black" panose="020B0604020202020204" pitchFamily="34" charset="0"/>
              </a:rPr>
              <a:t>RETENTION</a:t>
            </a:r>
          </a:p>
          <a:p>
            <a:pPr algn="r"/>
            <a:r>
              <a:rPr lang="en-AU" sz="1050" noProof="0">
                <a:solidFill>
                  <a:srgbClr val="4A4B4C"/>
                </a:solidFill>
                <a:cs typeface="Arial" panose="020B0604020202020204" pitchFamily="34" charset="0"/>
              </a:rPr>
              <a:t>Improves retention through dynamic and enjoyable learning.</a:t>
            </a:r>
            <a:endParaRPr lang="en-AU" sz="1050" noProof="0"/>
          </a:p>
        </p:txBody>
      </p:sp>
      <p:sp>
        <p:nvSpPr>
          <p:cNvPr id="13" name="TextBox 12">
            <a:extLst>
              <a:ext uri="{FF2B5EF4-FFF2-40B4-BE49-F238E27FC236}">
                <a16:creationId xmlns:a16="http://schemas.microsoft.com/office/drawing/2014/main" id="{CBD8C3B5-4CAD-407F-9799-ABD9EEBEF199}"/>
              </a:ext>
            </a:extLst>
          </p:cNvPr>
          <p:cNvSpPr txBox="1"/>
          <p:nvPr/>
        </p:nvSpPr>
        <p:spPr>
          <a:xfrm>
            <a:off x="5673755" y="4542896"/>
            <a:ext cx="1659380" cy="900246"/>
          </a:xfrm>
          <a:prstGeom prst="rect">
            <a:avLst/>
          </a:prstGeom>
          <a:noFill/>
        </p:spPr>
        <p:txBody>
          <a:bodyPr wrap="square">
            <a:spAutoFit/>
          </a:bodyPr>
          <a:lstStyle/>
          <a:p>
            <a:pPr algn="r"/>
            <a:r>
              <a:rPr lang="en-AU" sz="1050" b="1" noProof="0">
                <a:solidFill>
                  <a:srgbClr val="4A4B4C"/>
                </a:solidFill>
                <a:latin typeface="Arial Black" panose="020B0604020202020204" pitchFamily="34" charset="0"/>
                <a:cs typeface="Arial Black" panose="020B0604020202020204" pitchFamily="34" charset="0"/>
              </a:rPr>
              <a:t>ATTENTION CAPTURE</a:t>
            </a:r>
          </a:p>
          <a:p>
            <a:pPr algn="r"/>
            <a:r>
              <a:rPr lang="en-AU" sz="1050" noProof="0">
                <a:solidFill>
                  <a:srgbClr val="4A4B4C"/>
                </a:solidFill>
                <a:cs typeface="Arial" panose="020B0604020202020204" pitchFamily="34" charset="0"/>
              </a:rPr>
              <a:t>Captures participants’ attention to enhance learning engagement.</a:t>
            </a:r>
            <a:endParaRPr lang="en-AU" sz="1050" noProof="0"/>
          </a:p>
        </p:txBody>
      </p:sp>
      <p:sp>
        <p:nvSpPr>
          <p:cNvPr id="15" name="TextBox 14">
            <a:extLst>
              <a:ext uri="{FF2B5EF4-FFF2-40B4-BE49-F238E27FC236}">
                <a16:creationId xmlns:a16="http://schemas.microsoft.com/office/drawing/2014/main" id="{C3D68B6D-920B-6BDF-5C6E-E536779A4079}"/>
              </a:ext>
            </a:extLst>
          </p:cNvPr>
          <p:cNvSpPr txBox="1"/>
          <p:nvPr/>
        </p:nvSpPr>
        <p:spPr>
          <a:xfrm>
            <a:off x="7402360" y="646042"/>
            <a:ext cx="2590227" cy="307777"/>
          </a:xfrm>
          <a:prstGeom prst="rect">
            <a:avLst/>
          </a:prstGeom>
          <a:noFill/>
        </p:spPr>
        <p:txBody>
          <a:bodyPr wrap="square">
            <a:spAutoFit/>
          </a:bodyPr>
          <a:lstStyle/>
          <a:p>
            <a:pPr algn="ctr"/>
            <a:r>
              <a:rPr lang="en-AU" sz="1400" b="1" noProof="0">
                <a:solidFill>
                  <a:srgbClr val="325EAB"/>
                </a:solidFill>
                <a:latin typeface="Arial Black" panose="020B0604020202020204" pitchFamily="34" charset="0"/>
                <a:cs typeface="Arial Black" panose="020B0604020202020204" pitchFamily="34" charset="0"/>
              </a:rPr>
              <a:t>TRAINING IS ENGAGING</a:t>
            </a:r>
            <a:endParaRPr lang="en-AU" sz="1400" noProof="0"/>
          </a:p>
        </p:txBody>
      </p:sp>
      <p:pic>
        <p:nvPicPr>
          <p:cNvPr id="2" name="Picture 1" descr="A black and white logo&#10;&#10;AI-generated content may be incorrect.">
            <a:extLst>
              <a:ext uri="{FF2B5EF4-FFF2-40B4-BE49-F238E27FC236}">
                <a16:creationId xmlns:a16="http://schemas.microsoft.com/office/drawing/2014/main" id="{8358BBAB-54AF-19ED-B73E-42753DD6C903}"/>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99790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7A4BF6-B84F-F5CB-25A1-5CB901D50004}"/>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5AE1171-79A3-52D8-6B31-489E5CFC12A3}"/>
              </a:ext>
            </a:extLst>
          </p:cNvPr>
          <p:cNvSpPr txBox="1">
            <a:spLocks/>
          </p:cNvSpPr>
          <p:nvPr/>
        </p:nvSpPr>
        <p:spPr>
          <a:xfrm>
            <a:off x="915690" y="2405984"/>
            <a:ext cx="5745274"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a:rPr>
              <a:t>TIPS:</a:t>
            </a:r>
            <a:endParaRPr lang="en-AU" sz="1600" noProof="0">
              <a:solidFill>
                <a:srgbClr val="325EAB"/>
              </a:solidFill>
              <a:cs typeface="Arial" panose="020B0604020202020204" pitchFamily="34" charset="0"/>
            </a:endParaRPr>
          </a:p>
          <a:p>
            <a:r>
              <a:rPr lang="en-AU" sz="1600" b="1" noProof="0">
                <a:solidFill>
                  <a:srgbClr val="38C0C5"/>
                </a:solidFill>
                <a:latin typeface="Arial"/>
                <a:cs typeface="Arial"/>
              </a:rPr>
              <a:t>Evidencing how </a:t>
            </a:r>
            <a:r>
              <a:rPr lang="en-AU" sz="1600" noProof="0">
                <a:solidFill>
                  <a:srgbClr val="4A4B4C"/>
                </a:solidFill>
                <a:latin typeface="Arial"/>
                <a:cs typeface="Arial"/>
              </a:rPr>
              <a:t>your chosen </a:t>
            </a:r>
            <a:r>
              <a:rPr lang="en-AU" sz="1600" b="1" noProof="0">
                <a:solidFill>
                  <a:srgbClr val="38C0C5"/>
                </a:solidFill>
                <a:latin typeface="Arial"/>
                <a:cs typeface="Arial"/>
              </a:rPr>
              <a:t>mode of delivery </a:t>
            </a:r>
            <a:r>
              <a:rPr lang="en-AU" sz="1600" noProof="0">
                <a:solidFill>
                  <a:srgbClr val="4A4B4C"/>
                </a:solidFill>
                <a:latin typeface="Arial"/>
                <a:cs typeface="Arial"/>
              </a:rPr>
              <a:t>(e.g. face-to-face, online, workplace, traineeship, blended methods, etc) is </a:t>
            </a:r>
            <a:r>
              <a:rPr lang="en-AU" sz="1600" b="1" noProof="0">
                <a:solidFill>
                  <a:srgbClr val="38C0C5"/>
                </a:solidFill>
                <a:latin typeface="Arial"/>
                <a:cs typeface="Arial"/>
              </a:rPr>
              <a:t>engaging and appropriate </a:t>
            </a:r>
            <a:r>
              <a:rPr lang="en-AU" sz="1600" noProof="0">
                <a:solidFill>
                  <a:srgbClr val="4A4B4C"/>
                </a:solidFill>
                <a:latin typeface="Arial"/>
                <a:cs typeface="Arial"/>
              </a:rPr>
              <a:t>for the skills and knowledge being delivered and has been considered against VET student needs.</a:t>
            </a:r>
          </a:p>
          <a:p>
            <a:r>
              <a:rPr lang="en-AU" sz="1600" noProof="0">
                <a:solidFill>
                  <a:srgbClr val="4A4B4C"/>
                </a:solidFill>
                <a:latin typeface="Arial"/>
                <a:cs typeface="Arial"/>
              </a:rPr>
              <a:t>Providing students with </a:t>
            </a:r>
            <a:r>
              <a:rPr lang="en-AU" sz="1600" b="1" noProof="0">
                <a:solidFill>
                  <a:srgbClr val="38C0C5"/>
                </a:solidFill>
                <a:latin typeface="Arial"/>
                <a:cs typeface="Arial"/>
              </a:rPr>
              <a:t>sufficient opportunity </a:t>
            </a:r>
            <a:r>
              <a:rPr lang="en-AU" sz="1600" noProof="0">
                <a:solidFill>
                  <a:srgbClr val="4A4B4C"/>
                </a:solidFill>
                <a:latin typeface="Arial"/>
                <a:cs typeface="Arial"/>
              </a:rPr>
              <a:t>to reflect on and absorb the knowledge, apply feedback, and practice their skills in different contexts/environments before they are assessed.</a:t>
            </a:r>
          </a:p>
          <a:p>
            <a:r>
              <a:rPr lang="en-AU" sz="1600" noProof="0">
                <a:solidFill>
                  <a:srgbClr val="4A4B4C"/>
                </a:solidFill>
                <a:latin typeface="Arial"/>
                <a:cs typeface="Arial"/>
              </a:rPr>
              <a:t>When delivering similar or complementary units at the same time and having decided upon ‘clustering’, you have </a:t>
            </a:r>
            <a:r>
              <a:rPr lang="en-AU" sz="1600" b="1" noProof="0">
                <a:solidFill>
                  <a:srgbClr val="38C0C5"/>
                </a:solidFill>
                <a:latin typeface="Arial"/>
                <a:cs typeface="Arial"/>
              </a:rPr>
              <a:t>documented your rationale </a:t>
            </a:r>
            <a:r>
              <a:rPr lang="en-AU" sz="1600" noProof="0">
                <a:solidFill>
                  <a:srgbClr val="4A4B4C"/>
                </a:solidFill>
                <a:latin typeface="Arial"/>
                <a:cs typeface="Arial"/>
              </a:rPr>
              <a:t>before proceeding.</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10" name="Title 1">
            <a:extLst>
              <a:ext uri="{FF2B5EF4-FFF2-40B4-BE49-F238E27FC236}">
                <a16:creationId xmlns:a16="http://schemas.microsoft.com/office/drawing/2014/main" id="{C0B468FE-DF1D-49B2-69EE-EC33053C0134}"/>
              </a:ext>
            </a:extLst>
          </p:cNvPr>
          <p:cNvSpPr>
            <a:spLocks noGrp="1"/>
          </p:cNvSpPr>
          <p:nvPr>
            <p:ph type="title"/>
          </p:nvPr>
        </p:nvSpPr>
        <p:spPr>
          <a:xfrm>
            <a:off x="1100393" y="982996"/>
            <a:ext cx="5389301" cy="111250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1.1</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Training is engaging, well-structured and enables VET students to attain skills and knowledge consistent with the training product. </a:t>
            </a:r>
          </a:p>
        </p:txBody>
      </p:sp>
      <p:cxnSp>
        <p:nvCxnSpPr>
          <p:cNvPr id="11" name="Straight Connector 10">
            <a:extLst>
              <a:ext uri="{FF2B5EF4-FFF2-40B4-BE49-F238E27FC236}">
                <a16:creationId xmlns:a16="http://schemas.microsoft.com/office/drawing/2014/main" id="{AAE0EBE9-FAA2-21EA-30E5-DB5977BAF517}"/>
              </a:ext>
            </a:extLst>
          </p:cNvPr>
          <p:cNvCxnSpPr>
            <a:cxnSpLocks/>
          </p:cNvCxnSpPr>
          <p:nvPr/>
        </p:nvCxnSpPr>
        <p:spPr>
          <a:xfrm>
            <a:off x="915690" y="937307"/>
            <a:ext cx="0" cy="1183592"/>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person and person standing next to a clipboard&#10;&#10;AI-generated content may be incorrect.">
            <a:extLst>
              <a:ext uri="{FF2B5EF4-FFF2-40B4-BE49-F238E27FC236}">
                <a16:creationId xmlns:a16="http://schemas.microsoft.com/office/drawing/2014/main" id="{148C6071-DF05-7CF8-8617-1130D694F122}"/>
              </a:ext>
            </a:extLst>
          </p:cNvPr>
          <p:cNvPicPr>
            <a:picLocks noChangeAspect="1"/>
          </p:cNvPicPr>
          <p:nvPr/>
        </p:nvPicPr>
        <p:blipFill>
          <a:blip r:embed="rId3"/>
          <a:stretch>
            <a:fillRect/>
          </a:stretch>
        </p:blipFill>
        <p:spPr>
          <a:xfrm>
            <a:off x="6939815" y="1077747"/>
            <a:ext cx="4385622" cy="441817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13B16954-EB65-E419-5DAC-93D380F10AED}"/>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7337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E8067A-603F-8C6B-71B3-B48D59221A7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F5C54BE-8BBD-CFCC-0358-520A96A5D8B9}"/>
              </a:ext>
            </a:extLst>
          </p:cNvPr>
          <p:cNvSpPr>
            <a:spLocks noGrp="1"/>
          </p:cNvSpPr>
          <p:nvPr>
            <p:ph type="title"/>
          </p:nvPr>
        </p:nvSpPr>
        <p:spPr>
          <a:xfrm>
            <a:off x="1100393" y="982996"/>
            <a:ext cx="5389301" cy="1366504"/>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1.2</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Engagement with industry, employer and community representatives effectively informs the industry relevance of training offered by the NVR registered training organisation.</a:t>
            </a:r>
          </a:p>
        </p:txBody>
      </p:sp>
      <p:pic>
        <p:nvPicPr>
          <p:cNvPr id="3" name="Picture 2">
            <a:extLst>
              <a:ext uri="{FF2B5EF4-FFF2-40B4-BE49-F238E27FC236}">
                <a16:creationId xmlns:a16="http://schemas.microsoft.com/office/drawing/2014/main" id="{186D623C-E148-88F2-6486-97629AB9FCE8}"/>
              </a:ext>
            </a:extLst>
          </p:cNvPr>
          <p:cNvPicPr>
            <a:picLocks noChangeAspect="1"/>
          </p:cNvPicPr>
          <p:nvPr/>
        </p:nvPicPr>
        <p:blipFill>
          <a:blip r:embed="rId3"/>
          <a:stretch>
            <a:fillRect/>
          </a:stretch>
        </p:blipFill>
        <p:spPr>
          <a:xfrm>
            <a:off x="6633994" y="1099953"/>
            <a:ext cx="4381500" cy="3670300"/>
          </a:xfrm>
          <a:prstGeom prst="rect">
            <a:avLst/>
          </a:prstGeom>
        </p:spPr>
      </p:pic>
      <p:cxnSp>
        <p:nvCxnSpPr>
          <p:cNvPr id="9" name="Straight Connector 8">
            <a:extLst>
              <a:ext uri="{FF2B5EF4-FFF2-40B4-BE49-F238E27FC236}">
                <a16:creationId xmlns:a16="http://schemas.microsoft.com/office/drawing/2014/main" id="{3F2C7E53-5FBA-1929-AB0C-4708F8857B8C}"/>
              </a:ext>
            </a:extLst>
          </p:cNvPr>
          <p:cNvCxnSpPr>
            <a:cxnSpLocks/>
          </p:cNvCxnSpPr>
          <p:nvPr/>
        </p:nvCxnSpPr>
        <p:spPr>
          <a:xfrm>
            <a:off x="915690" y="937307"/>
            <a:ext cx="0" cy="1432991"/>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02AF669B-7D6C-60D3-D95D-92A7F786AED9}"/>
              </a:ext>
            </a:extLst>
          </p:cNvPr>
          <p:cNvSpPr txBox="1">
            <a:spLocks/>
          </p:cNvSpPr>
          <p:nvPr/>
        </p:nvSpPr>
        <p:spPr>
          <a:xfrm>
            <a:off x="1100393" y="2971800"/>
            <a:ext cx="4588164" cy="33591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Actively consult industry, employer, and community reps.</a:t>
            </a:r>
          </a:p>
          <a:p>
            <a:pPr fontAlgn="base"/>
            <a:r>
              <a:rPr lang="en-AU" sz="1600" noProof="0">
                <a:solidFill>
                  <a:srgbClr val="4A4B4C"/>
                </a:solidFill>
                <a:cs typeface="Arial" panose="020B0604020202020204" pitchFamily="34" charset="0"/>
              </a:rPr>
              <a:t>Use their input to shape training strategies and electives.</a:t>
            </a:r>
          </a:p>
          <a:p>
            <a:pPr fontAlgn="base"/>
            <a:r>
              <a:rPr lang="en-AU" sz="1600" noProof="0">
                <a:solidFill>
                  <a:srgbClr val="4A4B4C"/>
                </a:solidFill>
                <a:cs typeface="Arial" panose="020B0604020202020204" pitchFamily="34" charset="0"/>
              </a:rPr>
              <a:t>Training must reflect current industry practice.</a:t>
            </a:r>
          </a:p>
          <a:p>
            <a:pPr fontAlgn="base"/>
            <a:r>
              <a:rPr lang="en-AU" sz="1600" noProof="0">
                <a:solidFill>
                  <a:srgbClr val="4A4B4C"/>
                </a:solidFill>
                <a:cs typeface="Arial" panose="020B0604020202020204" pitchFamily="34" charset="0"/>
              </a:rPr>
              <a:t>Engage regularly and meaningfully – not just at validation.</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13" name="TextBox 12">
            <a:extLst>
              <a:ext uri="{FF2B5EF4-FFF2-40B4-BE49-F238E27FC236}">
                <a16:creationId xmlns:a16="http://schemas.microsoft.com/office/drawing/2014/main" id="{38C0598D-D07F-363D-EF7F-7CD31B4FEDC9}"/>
              </a:ext>
            </a:extLst>
          </p:cNvPr>
          <p:cNvSpPr txBox="1"/>
          <p:nvPr/>
        </p:nvSpPr>
        <p:spPr>
          <a:xfrm>
            <a:off x="6579616" y="3831842"/>
            <a:ext cx="1627218" cy="400110"/>
          </a:xfrm>
          <a:prstGeom prst="rect">
            <a:avLst/>
          </a:prstGeom>
          <a:noFill/>
        </p:spPr>
        <p:txBody>
          <a:bodyPr wrap="square">
            <a:spAutoFit/>
          </a:bodyPr>
          <a:lstStyle/>
          <a:p>
            <a:pPr algn="ctr"/>
            <a:r>
              <a:rPr lang="en-AU" sz="1000" b="1" noProof="0">
                <a:solidFill>
                  <a:srgbClr val="4A4B4C"/>
                </a:solidFill>
                <a:latin typeface="Arial Black" panose="020B0604020202020204" pitchFamily="34" charset="0"/>
                <a:cs typeface="Arial Black" panose="020B0604020202020204" pitchFamily="34" charset="0"/>
              </a:rPr>
              <a:t>COMMIUNITY</a:t>
            </a:r>
          </a:p>
          <a:p>
            <a:pPr algn="ctr"/>
            <a:r>
              <a:rPr lang="en-AU" sz="1000" b="1" noProof="0">
                <a:solidFill>
                  <a:srgbClr val="4A4B4C"/>
                </a:solidFill>
                <a:latin typeface="Arial Black" panose="020B0604020202020204" pitchFamily="34" charset="0"/>
                <a:cs typeface="Arial Black" panose="020B0604020202020204" pitchFamily="34" charset="0"/>
              </a:rPr>
              <a:t>REPRESENTATION</a:t>
            </a:r>
            <a:endParaRPr lang="en-AU" sz="1000" noProof="0"/>
          </a:p>
        </p:txBody>
      </p:sp>
      <p:sp>
        <p:nvSpPr>
          <p:cNvPr id="15" name="TextBox 14">
            <a:extLst>
              <a:ext uri="{FF2B5EF4-FFF2-40B4-BE49-F238E27FC236}">
                <a16:creationId xmlns:a16="http://schemas.microsoft.com/office/drawing/2014/main" id="{07D3355F-4ED2-5209-F29B-29B6A03EC9FE}"/>
              </a:ext>
            </a:extLst>
          </p:cNvPr>
          <p:cNvSpPr txBox="1"/>
          <p:nvPr/>
        </p:nvSpPr>
        <p:spPr>
          <a:xfrm>
            <a:off x="7738024" y="4371398"/>
            <a:ext cx="2122640" cy="1169551"/>
          </a:xfrm>
          <a:prstGeom prst="rect">
            <a:avLst/>
          </a:prstGeom>
          <a:noFill/>
        </p:spPr>
        <p:txBody>
          <a:bodyPr wrap="square">
            <a:spAutoFit/>
          </a:bodyPr>
          <a:lstStyle/>
          <a:p>
            <a:pPr algn="ctr"/>
            <a:r>
              <a:rPr lang="en-AU" sz="1400" b="1" noProof="0">
                <a:solidFill>
                  <a:srgbClr val="325EAB"/>
                </a:solidFill>
                <a:latin typeface="Arial Black" panose="020B0604020202020204" pitchFamily="34" charset="0"/>
                <a:cs typeface="Arial Black" panose="020B0604020202020204" pitchFamily="34" charset="0"/>
              </a:rPr>
              <a:t>ENHANCING EDUCATION THROUGH STAKEHOLDER ENGAGEMENT</a:t>
            </a:r>
            <a:endParaRPr lang="en-AU" sz="1400" noProof="0"/>
          </a:p>
        </p:txBody>
      </p:sp>
      <p:sp>
        <p:nvSpPr>
          <p:cNvPr id="5" name="TextBox 4">
            <a:extLst>
              <a:ext uri="{FF2B5EF4-FFF2-40B4-BE49-F238E27FC236}">
                <a16:creationId xmlns:a16="http://schemas.microsoft.com/office/drawing/2014/main" id="{CC251652-D207-DB90-F625-4C59249D3214}"/>
              </a:ext>
            </a:extLst>
          </p:cNvPr>
          <p:cNvSpPr txBox="1"/>
          <p:nvPr/>
        </p:nvSpPr>
        <p:spPr>
          <a:xfrm>
            <a:off x="6763296" y="2370298"/>
            <a:ext cx="1481638" cy="400110"/>
          </a:xfrm>
          <a:prstGeom prst="rect">
            <a:avLst/>
          </a:prstGeom>
          <a:noFill/>
        </p:spPr>
        <p:txBody>
          <a:bodyPr wrap="square">
            <a:spAutoFit/>
          </a:bodyPr>
          <a:lstStyle/>
          <a:p>
            <a:pPr algn="ctr"/>
            <a:r>
              <a:rPr lang="en-AU" sz="1000" b="1" noProof="0">
                <a:solidFill>
                  <a:schemeClr val="bg1"/>
                </a:solidFill>
                <a:latin typeface="Arial Black" panose="020B0604020202020204" pitchFamily="34" charset="0"/>
                <a:cs typeface="Arial Black" panose="020B0604020202020204" pitchFamily="34" charset="0"/>
              </a:rPr>
              <a:t>STUDENT</a:t>
            </a:r>
          </a:p>
          <a:p>
            <a:pPr algn="ctr"/>
            <a:r>
              <a:rPr lang="en-AU" sz="1000" b="1" noProof="0">
                <a:solidFill>
                  <a:schemeClr val="bg1"/>
                </a:solidFill>
                <a:latin typeface="Arial Black" panose="020B0604020202020204" pitchFamily="34" charset="0"/>
                <a:cs typeface="Arial Black" panose="020B0604020202020204" pitchFamily="34" charset="0"/>
              </a:rPr>
              <a:t>BENEFITS</a:t>
            </a:r>
            <a:endParaRPr lang="en-AU" sz="1000" noProof="0">
              <a:solidFill>
                <a:schemeClr val="bg1"/>
              </a:solidFill>
            </a:endParaRPr>
          </a:p>
        </p:txBody>
      </p:sp>
      <p:sp>
        <p:nvSpPr>
          <p:cNvPr id="7" name="TextBox 6">
            <a:extLst>
              <a:ext uri="{FF2B5EF4-FFF2-40B4-BE49-F238E27FC236}">
                <a16:creationId xmlns:a16="http://schemas.microsoft.com/office/drawing/2014/main" id="{42ABCB0A-A608-6070-0CBF-89E98FFDE550}"/>
              </a:ext>
            </a:extLst>
          </p:cNvPr>
          <p:cNvSpPr txBox="1"/>
          <p:nvPr/>
        </p:nvSpPr>
        <p:spPr>
          <a:xfrm>
            <a:off x="8083925" y="1640572"/>
            <a:ext cx="1481638" cy="400110"/>
          </a:xfrm>
          <a:prstGeom prst="rect">
            <a:avLst/>
          </a:prstGeom>
          <a:noFill/>
        </p:spPr>
        <p:txBody>
          <a:bodyPr wrap="square">
            <a:spAutoFit/>
          </a:bodyPr>
          <a:lstStyle/>
          <a:p>
            <a:pPr algn="ctr"/>
            <a:r>
              <a:rPr lang="en-AU" sz="1000" b="1" noProof="0">
                <a:solidFill>
                  <a:schemeClr val="bg1"/>
                </a:solidFill>
                <a:latin typeface="Arial Black" panose="020B0604020202020204" pitchFamily="34" charset="0"/>
                <a:cs typeface="Arial Black" panose="020B0604020202020204" pitchFamily="34" charset="0"/>
              </a:rPr>
              <a:t>COMMUNITY</a:t>
            </a:r>
          </a:p>
          <a:p>
            <a:pPr algn="ctr"/>
            <a:r>
              <a:rPr lang="en-AU" sz="1000" b="1" noProof="0">
                <a:solidFill>
                  <a:schemeClr val="bg1"/>
                </a:solidFill>
                <a:latin typeface="Arial Black" panose="020B0604020202020204" pitchFamily="34" charset="0"/>
                <a:cs typeface="Arial Black" panose="020B0604020202020204" pitchFamily="34" charset="0"/>
              </a:rPr>
              <a:t>IMPACT</a:t>
            </a:r>
            <a:endParaRPr lang="en-AU" sz="1000" noProof="0">
              <a:solidFill>
                <a:schemeClr val="bg1"/>
              </a:solidFill>
            </a:endParaRPr>
          </a:p>
        </p:txBody>
      </p:sp>
      <p:sp>
        <p:nvSpPr>
          <p:cNvPr id="14" name="TextBox 13">
            <a:extLst>
              <a:ext uri="{FF2B5EF4-FFF2-40B4-BE49-F238E27FC236}">
                <a16:creationId xmlns:a16="http://schemas.microsoft.com/office/drawing/2014/main" id="{1F217AE2-0C03-CE75-C6BD-64441520C2E7}"/>
              </a:ext>
            </a:extLst>
          </p:cNvPr>
          <p:cNvSpPr txBox="1"/>
          <p:nvPr/>
        </p:nvSpPr>
        <p:spPr>
          <a:xfrm>
            <a:off x="9366796" y="2382998"/>
            <a:ext cx="1481638" cy="400110"/>
          </a:xfrm>
          <a:prstGeom prst="rect">
            <a:avLst/>
          </a:prstGeom>
          <a:noFill/>
        </p:spPr>
        <p:txBody>
          <a:bodyPr wrap="square">
            <a:spAutoFit/>
          </a:bodyPr>
          <a:lstStyle/>
          <a:p>
            <a:pPr algn="ctr"/>
            <a:r>
              <a:rPr lang="en-AU" sz="1000" b="1" noProof="0">
                <a:solidFill>
                  <a:schemeClr val="bg1"/>
                </a:solidFill>
                <a:latin typeface="Arial Black" panose="020B0604020202020204" pitchFamily="34" charset="0"/>
                <a:cs typeface="Arial Black" panose="020B0604020202020204" pitchFamily="34" charset="0"/>
              </a:rPr>
              <a:t>INDUSTRY</a:t>
            </a:r>
          </a:p>
          <a:p>
            <a:pPr algn="ctr"/>
            <a:r>
              <a:rPr lang="en-AU" sz="1000" b="1" noProof="0">
                <a:solidFill>
                  <a:schemeClr val="bg1"/>
                </a:solidFill>
                <a:latin typeface="Arial Black" panose="020B0604020202020204" pitchFamily="34" charset="0"/>
                <a:cs typeface="Arial Black" panose="020B0604020202020204" pitchFamily="34" charset="0"/>
              </a:rPr>
              <a:t>COLLABORATION</a:t>
            </a:r>
            <a:endParaRPr lang="en-AU" sz="1000" noProof="0">
              <a:solidFill>
                <a:schemeClr val="bg1"/>
              </a:solidFill>
            </a:endParaRPr>
          </a:p>
        </p:txBody>
      </p:sp>
      <p:sp>
        <p:nvSpPr>
          <p:cNvPr id="16" name="TextBox 15">
            <a:extLst>
              <a:ext uri="{FF2B5EF4-FFF2-40B4-BE49-F238E27FC236}">
                <a16:creationId xmlns:a16="http://schemas.microsoft.com/office/drawing/2014/main" id="{BB086FA0-ED89-4793-D0E1-9FE2765288D0}"/>
              </a:ext>
            </a:extLst>
          </p:cNvPr>
          <p:cNvSpPr txBox="1"/>
          <p:nvPr/>
        </p:nvSpPr>
        <p:spPr>
          <a:xfrm>
            <a:off x="9550134" y="3856198"/>
            <a:ext cx="1481638" cy="400110"/>
          </a:xfrm>
          <a:prstGeom prst="rect">
            <a:avLst/>
          </a:prstGeom>
          <a:noFill/>
        </p:spPr>
        <p:txBody>
          <a:bodyPr wrap="square">
            <a:spAutoFit/>
          </a:bodyPr>
          <a:lstStyle/>
          <a:p>
            <a:pPr algn="ctr"/>
            <a:r>
              <a:rPr lang="en-AU" sz="1000" b="1" noProof="0">
                <a:solidFill>
                  <a:schemeClr val="bg1"/>
                </a:solidFill>
                <a:latin typeface="Arial Black" panose="020B0604020202020204" pitchFamily="34" charset="0"/>
                <a:cs typeface="Arial Black" panose="020B0604020202020204" pitchFamily="34" charset="0"/>
              </a:rPr>
              <a:t>EMPLOYER</a:t>
            </a:r>
          </a:p>
          <a:p>
            <a:pPr algn="ctr"/>
            <a:r>
              <a:rPr lang="en-AU" sz="1000" b="1" noProof="0">
                <a:solidFill>
                  <a:schemeClr val="bg1"/>
                </a:solidFill>
                <a:latin typeface="Arial Black" panose="020B0604020202020204" pitchFamily="34" charset="0"/>
                <a:cs typeface="Arial Black" panose="020B0604020202020204" pitchFamily="34" charset="0"/>
              </a:rPr>
              <a:t>ENGAGEMENT</a:t>
            </a:r>
            <a:endParaRPr lang="en-AU" sz="1000" noProof="0">
              <a:solidFill>
                <a:schemeClr val="bg1"/>
              </a:solidFill>
            </a:endParaRPr>
          </a:p>
        </p:txBody>
      </p:sp>
      <p:pic>
        <p:nvPicPr>
          <p:cNvPr id="19" name="Graphic 18">
            <a:extLst>
              <a:ext uri="{FF2B5EF4-FFF2-40B4-BE49-F238E27FC236}">
                <a16:creationId xmlns:a16="http://schemas.microsoft.com/office/drawing/2014/main" id="{5C7CC520-9C36-1936-91E6-D7D7B4B10117}"/>
              </a:ext>
            </a:extLst>
          </p:cNvPr>
          <p:cNvPicPr>
            <a:picLocks noChangeAspect="1"/>
          </p:cNvPicPr>
          <p:nvPr/>
        </p:nvPicPr>
        <p:blipFill>
          <a:blip r:embed="rId4">
            <a:extLst>
              <a:ext uri="{96DAC541-7B7A-43D3-8B79-37D633B846F1}">
                <asvg:svgBlip xmlns:asvg="http://schemas.microsoft.com/office/drawing/2016/SVG/main" r:embed="rId5"/>
              </a:ext>
            </a:extLst>
          </a:blip>
          <a:srcRect b="54574"/>
          <a:stretch>
            <a:fillRect/>
          </a:stretch>
        </p:blipFill>
        <p:spPr>
          <a:xfrm>
            <a:off x="4906637" y="5465531"/>
            <a:ext cx="3771900" cy="139247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1A6B0080-505C-8B2D-19E7-B24A6EE7546A}"/>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48705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6B9B77-D6F2-F6A5-7D7B-FDC2693A66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57B7090-69B0-EB7F-C517-458017E3AB79}"/>
              </a:ext>
            </a:extLst>
          </p:cNvPr>
          <p:cNvSpPr>
            <a:spLocks noGrp="1"/>
          </p:cNvSpPr>
          <p:nvPr>
            <p:ph type="title"/>
          </p:nvPr>
        </p:nvSpPr>
        <p:spPr>
          <a:xfrm>
            <a:off x="1100393" y="982996"/>
            <a:ext cx="5389301" cy="1366504"/>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1.2</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Engagement with industry, employer and community representatives effectively informs the industry relevance of training offered by the NVR registered training organisation.</a:t>
            </a:r>
          </a:p>
        </p:txBody>
      </p:sp>
      <p:cxnSp>
        <p:nvCxnSpPr>
          <p:cNvPr id="9" name="Straight Connector 8">
            <a:extLst>
              <a:ext uri="{FF2B5EF4-FFF2-40B4-BE49-F238E27FC236}">
                <a16:creationId xmlns:a16="http://schemas.microsoft.com/office/drawing/2014/main" id="{AE56E29A-B06A-04C8-3D9C-4BC648C44CFF}"/>
              </a:ext>
            </a:extLst>
          </p:cNvPr>
          <p:cNvCxnSpPr>
            <a:cxnSpLocks/>
          </p:cNvCxnSpPr>
          <p:nvPr/>
        </p:nvCxnSpPr>
        <p:spPr>
          <a:xfrm>
            <a:off x="915690" y="937307"/>
            <a:ext cx="0" cy="1432991"/>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247C29E2-F85F-B583-4226-DFAFB9B4C21A}"/>
              </a:ext>
            </a:extLst>
          </p:cNvPr>
          <p:cNvSpPr txBox="1">
            <a:spLocks/>
          </p:cNvSpPr>
          <p:nvPr/>
        </p:nvSpPr>
        <p:spPr>
          <a:xfrm>
            <a:off x="975625" y="2578770"/>
            <a:ext cx="5904256" cy="36308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Black" panose="020B0604020202020204" pitchFamily="34" charset="0"/>
              </a:rPr>
              <a:t>TIPS:</a:t>
            </a:r>
            <a:endParaRPr lang="en-AU" sz="1600" noProof="0">
              <a:solidFill>
                <a:srgbClr val="325EAB"/>
              </a:solidFill>
              <a:latin typeface="Arial Black"/>
              <a:cs typeface="Arial" panose="020B0604020202020204" pitchFamily="34" charset="0"/>
            </a:endParaRPr>
          </a:p>
          <a:p>
            <a:pPr fontAlgn="base"/>
            <a:r>
              <a:rPr lang="en-AU" sz="1600" noProof="0">
                <a:solidFill>
                  <a:srgbClr val="4A4B4C"/>
                </a:solidFill>
                <a:latin typeface="Arial"/>
                <a:cs typeface="Arial"/>
              </a:rPr>
              <a:t>Showing how you </a:t>
            </a:r>
            <a:r>
              <a:rPr lang="en-AU" sz="1600" b="1" noProof="0">
                <a:solidFill>
                  <a:srgbClr val="4A4B4C"/>
                </a:solidFill>
                <a:latin typeface="Arial"/>
                <a:cs typeface="Arial"/>
              </a:rPr>
              <a:t>identify and routinely review </a:t>
            </a:r>
            <a:r>
              <a:rPr lang="en-AU" sz="1600" noProof="0">
                <a:solidFill>
                  <a:srgbClr val="4A4B4C"/>
                </a:solidFill>
                <a:latin typeface="Arial"/>
                <a:cs typeface="Arial"/>
              </a:rPr>
              <a:t>the industry, employer and/or community representatives you engage with about your services. </a:t>
            </a:r>
            <a:endParaRPr lang="en-AU" sz="1600" noProof="0">
              <a:solidFill>
                <a:srgbClr val="4A4B4C"/>
              </a:solidFill>
              <a:cs typeface="Arial" panose="020B0604020202020204" pitchFamily="34" charset="0"/>
            </a:endParaRPr>
          </a:p>
          <a:p>
            <a:pPr fontAlgn="base"/>
            <a:r>
              <a:rPr lang="en-AU" sz="1600" noProof="0">
                <a:solidFill>
                  <a:srgbClr val="4A4B4C"/>
                </a:solidFill>
                <a:latin typeface="Arial"/>
                <a:cs typeface="Arial"/>
              </a:rPr>
              <a:t>Demonstrating how your engagement with these representatives generates </a:t>
            </a:r>
            <a:r>
              <a:rPr lang="en-AU" sz="1600" b="1" noProof="0">
                <a:solidFill>
                  <a:srgbClr val="4A4B4C"/>
                </a:solidFill>
                <a:latin typeface="Arial"/>
                <a:cs typeface="Arial"/>
              </a:rPr>
              <a:t>meaningful advice</a:t>
            </a:r>
            <a:r>
              <a:rPr lang="en-AU" sz="1600" noProof="0">
                <a:solidFill>
                  <a:srgbClr val="4A4B4C"/>
                </a:solidFill>
                <a:latin typeface="Arial"/>
                <a:cs typeface="Arial"/>
              </a:rPr>
              <a:t> and feedback on, for example, the type and complexity of training you deliver.</a:t>
            </a:r>
          </a:p>
          <a:p>
            <a:pPr fontAlgn="base"/>
            <a:r>
              <a:rPr lang="en-AU" sz="1600" noProof="0">
                <a:solidFill>
                  <a:srgbClr val="4A4B4C"/>
                </a:solidFill>
                <a:latin typeface="Arial"/>
                <a:cs typeface="Arial"/>
              </a:rPr>
              <a:t>Demonstrating how training delivery is informed and continuously improved by</a:t>
            </a:r>
            <a:r>
              <a:rPr lang="en-AU" sz="1600" b="1" noProof="0">
                <a:solidFill>
                  <a:srgbClr val="4A4B4C"/>
                </a:solidFill>
                <a:latin typeface="Arial"/>
                <a:cs typeface="Arial"/>
              </a:rPr>
              <a:t> direct and ongoing industry engagement </a:t>
            </a:r>
            <a:r>
              <a:rPr lang="en-AU" sz="1600" noProof="0">
                <a:solidFill>
                  <a:srgbClr val="4A4B4C"/>
                </a:solidFill>
                <a:latin typeface="Arial"/>
                <a:cs typeface="Arial"/>
              </a:rPr>
              <a:t>– for example, in response to industry innovation. You can demonstrate how this informs your approach to aspects such as verifying foundational skills and training product entry requirements.</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3" name="Picture 2" descr="A person and person standing next to a clipboard&#10;&#10;AI-generated content may be incorrect.">
            <a:extLst>
              <a:ext uri="{FF2B5EF4-FFF2-40B4-BE49-F238E27FC236}">
                <a16:creationId xmlns:a16="http://schemas.microsoft.com/office/drawing/2014/main" id="{C55E2E0A-E18E-7172-BA95-E19A07939A89}"/>
              </a:ext>
            </a:extLst>
          </p:cNvPr>
          <p:cNvPicPr>
            <a:picLocks noChangeAspect="1"/>
          </p:cNvPicPr>
          <p:nvPr/>
        </p:nvPicPr>
        <p:blipFill>
          <a:blip r:embed="rId3"/>
          <a:stretch>
            <a:fillRect/>
          </a:stretch>
        </p:blipFill>
        <p:spPr>
          <a:xfrm>
            <a:off x="6939815" y="1077747"/>
            <a:ext cx="4385622" cy="4418178"/>
          </a:xfrm>
          <a:prstGeom prst="rect">
            <a:avLst/>
          </a:prstGeom>
        </p:spPr>
      </p:pic>
    </p:spTree>
    <p:extLst>
      <p:ext uri="{BB962C8B-B14F-4D97-AF65-F5344CB8AC3E}">
        <p14:creationId xmlns:p14="http://schemas.microsoft.com/office/powerpoint/2010/main" val="222630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365DFF-EF1C-11A7-B926-31DD867E207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20EE409-D2DC-9762-138C-43D5EB28988C}"/>
              </a:ext>
            </a:extLst>
          </p:cNvPr>
          <p:cNvSpPr>
            <a:spLocks noGrp="1"/>
          </p:cNvSpPr>
          <p:nvPr>
            <p:ph type="title"/>
          </p:nvPr>
        </p:nvSpPr>
        <p:spPr>
          <a:xfrm>
            <a:off x="1100393" y="982996"/>
            <a:ext cx="5389301" cy="82714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a:t>
            </a:r>
            <a:r>
              <a:rPr lang="en-AU" sz="2900" b="1">
                <a:solidFill>
                  <a:srgbClr val="325EAB"/>
                </a:solidFill>
                <a:latin typeface="Arial Black" panose="020B0604020202020204" pitchFamily="34" charset="0"/>
                <a:cs typeface="Arial Black" panose="020B0604020202020204" pitchFamily="34" charset="0"/>
              </a:rPr>
              <a:t>S</a:t>
            </a:r>
            <a:r>
              <a:rPr lang="en-AU" sz="2900" b="1" noProof="0">
                <a:solidFill>
                  <a:srgbClr val="325EAB"/>
                </a:solidFill>
                <a:latin typeface="Arial Black" panose="020B0604020202020204" pitchFamily="34" charset="0"/>
                <a:cs typeface="Arial Black" panose="020B0604020202020204" pitchFamily="34" charset="0"/>
              </a:rPr>
              <a:t> 1.1 &amp; 1.2</a:t>
            </a:r>
            <a:endParaRPr lang="en-AU" sz="1800" noProof="0">
              <a:solidFill>
                <a:srgbClr val="325EAB"/>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E699D0B-EC4F-4B86-0E36-C2DA62949924}"/>
              </a:ext>
            </a:extLst>
          </p:cNvPr>
          <p:cNvCxnSpPr>
            <a:cxnSpLocks/>
          </p:cNvCxnSpPr>
          <p:nvPr/>
        </p:nvCxnSpPr>
        <p:spPr>
          <a:xfrm>
            <a:off x="915690" y="937307"/>
            <a:ext cx="0" cy="872832"/>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00233E-BAC2-C883-9AEC-96C47AD1A654}"/>
              </a:ext>
            </a:extLst>
          </p:cNvPr>
          <p:cNvSpPr txBox="1">
            <a:spLocks/>
          </p:cNvSpPr>
          <p:nvPr/>
        </p:nvSpPr>
        <p:spPr>
          <a:xfrm>
            <a:off x="850376" y="2096148"/>
            <a:ext cx="6372202" cy="3576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COMMON PITFALLS:</a:t>
            </a:r>
            <a:endParaRPr lang="en-AU" sz="1600" noProof="0">
              <a:solidFill>
                <a:srgbClr val="325EAB"/>
              </a:solidFill>
              <a:cs typeface="Arial" panose="020B0604020202020204" pitchFamily="34" charset="0"/>
            </a:endParaRPr>
          </a:p>
          <a:p>
            <a:pPr fontAlgn="base"/>
            <a:r>
              <a:rPr lang="en-GB" sz="1600">
                <a:solidFill>
                  <a:srgbClr val="4A4B4C"/>
                </a:solidFill>
                <a:cs typeface="Arial" panose="020B0604020202020204" pitchFamily="34" charset="0"/>
              </a:rPr>
              <a:t>Assuming all students share the same skills, experience, and learning preferences.</a:t>
            </a:r>
          </a:p>
          <a:p>
            <a:pPr fontAlgn="base"/>
            <a:r>
              <a:rPr lang="en-GB" sz="1600">
                <a:solidFill>
                  <a:srgbClr val="4A4B4C"/>
                </a:solidFill>
                <a:cs typeface="Arial" panose="020B0604020202020204" pitchFamily="34" charset="0"/>
              </a:rPr>
              <a:t>Designing training without considering the unique needs of the student cohort, learning environment, and training product requirements.</a:t>
            </a:r>
          </a:p>
          <a:p>
            <a:pPr fontAlgn="base"/>
            <a:r>
              <a:rPr lang="en-GB" sz="1600">
                <a:solidFill>
                  <a:srgbClr val="4A4B4C"/>
                </a:solidFill>
                <a:cs typeface="Arial" panose="020B0604020202020204" pitchFamily="34" charset="0"/>
              </a:rPr>
              <a:t>Accelerating delivery without allowing adequate time for practise, skill development and application.</a:t>
            </a:r>
          </a:p>
          <a:p>
            <a:pPr fontAlgn="base"/>
            <a:r>
              <a:rPr lang="en-GB" sz="1600">
                <a:solidFill>
                  <a:srgbClr val="4A4B4C"/>
                </a:solidFill>
                <a:cs typeface="Arial" panose="020B0604020202020204" pitchFamily="34" charset="0"/>
              </a:rPr>
              <a:t>Engaging with industry or stakeholders in a tokenistic way (e.g. one-off sign-offs).</a:t>
            </a:r>
          </a:p>
          <a:p>
            <a:pPr fontAlgn="base"/>
            <a:r>
              <a:rPr lang="en-GB" sz="1600">
                <a:solidFill>
                  <a:srgbClr val="4A4B4C"/>
                </a:solidFill>
                <a:cs typeface="Arial" panose="020B0604020202020204" pitchFamily="34" charset="0"/>
              </a:rPr>
              <a:t>Using outdated or non-contextualised resources.</a:t>
            </a:r>
          </a:p>
          <a:p>
            <a:pPr fontAlgn="base"/>
            <a:r>
              <a:rPr lang="en-GB" sz="1600">
                <a:solidFill>
                  <a:srgbClr val="4A4B4C"/>
                </a:solidFill>
                <a:cs typeface="Arial" panose="020B0604020202020204" pitchFamily="34" charset="0"/>
              </a:rPr>
              <a:t>Overlooking feedback when refining training and assessment design.</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2" name="Picture 1">
            <a:extLst>
              <a:ext uri="{FF2B5EF4-FFF2-40B4-BE49-F238E27FC236}">
                <a16:creationId xmlns:a16="http://schemas.microsoft.com/office/drawing/2014/main" id="{CE0E68C8-873E-7F38-60B4-108D3C3C131D}"/>
              </a:ext>
            </a:extLst>
          </p:cNvPr>
          <p:cNvPicPr>
            <a:picLocks noChangeAspect="1"/>
          </p:cNvPicPr>
          <p:nvPr/>
        </p:nvPicPr>
        <p:blipFill>
          <a:blip r:embed="rId3"/>
          <a:srcRect b="25571"/>
          <a:stretch>
            <a:fillRect/>
          </a:stretch>
        </p:blipFill>
        <p:spPr>
          <a:xfrm>
            <a:off x="7315034" y="698080"/>
            <a:ext cx="4026590" cy="3796163"/>
          </a:xfrm>
          <a:prstGeom prst="rect">
            <a:avLst/>
          </a:prstGeom>
        </p:spPr>
      </p:pic>
      <p:pic>
        <p:nvPicPr>
          <p:cNvPr id="3" name="Picture 2" descr="A black and white logo&#10;&#10;AI-generated content may be incorrect.">
            <a:extLst>
              <a:ext uri="{FF2B5EF4-FFF2-40B4-BE49-F238E27FC236}">
                <a16:creationId xmlns:a16="http://schemas.microsoft.com/office/drawing/2014/main" id="{746D3A7D-CFD4-7514-CD11-FBE2D3BDABFF}"/>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49408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045037-940C-CB5C-0916-840CE46F47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7785F3F-72DE-37DA-70CF-467D9B016D07}"/>
              </a:ext>
            </a:extLst>
          </p:cNvPr>
          <p:cNvSpPr>
            <a:spLocks noGrp="1"/>
          </p:cNvSpPr>
          <p:nvPr>
            <p:ph type="title"/>
          </p:nvPr>
        </p:nvSpPr>
        <p:spPr>
          <a:xfrm>
            <a:off x="1100392" y="765357"/>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SELF ASSURANCE QUESTIONS</a:t>
            </a:r>
          </a:p>
        </p:txBody>
      </p:sp>
      <p:sp>
        <p:nvSpPr>
          <p:cNvPr id="2" name="Content Placeholder 2">
            <a:extLst>
              <a:ext uri="{FF2B5EF4-FFF2-40B4-BE49-F238E27FC236}">
                <a16:creationId xmlns:a16="http://schemas.microsoft.com/office/drawing/2014/main" id="{2AE22DEB-69E6-DBE6-0E78-0C66744BE651}"/>
              </a:ext>
            </a:extLst>
          </p:cNvPr>
          <p:cNvSpPr txBox="1">
            <a:spLocks/>
          </p:cNvSpPr>
          <p:nvPr/>
        </p:nvSpPr>
        <p:spPr>
          <a:xfrm>
            <a:off x="1100393" y="1676402"/>
            <a:ext cx="9940140" cy="43993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800" b="1" noProof="0">
                <a:solidFill>
                  <a:srgbClr val="325EAB"/>
                </a:solidFill>
                <a:latin typeface="Arial Black" panose="020B0604020202020204" pitchFamily="34" charset="0"/>
                <a:cs typeface="Arial Black" panose="020B0604020202020204" pitchFamily="34" charset="0"/>
              </a:rPr>
              <a:t>TRAINING</a:t>
            </a:r>
          </a:p>
          <a:p>
            <a:pPr fontAlgn="base"/>
            <a:r>
              <a:rPr lang="en-GB" sz="1600" noProof="0">
                <a:solidFill>
                  <a:srgbClr val="4A4B4C"/>
                </a:solidFill>
                <a:cs typeface="Arial" panose="020B0604020202020204" pitchFamily="34" charset="0"/>
              </a:rPr>
              <a:t>How do we ensure trainers are appropriately skilled, qualified, and resourced to deliver effective, engaging training?</a:t>
            </a:r>
          </a:p>
          <a:p>
            <a:pPr fontAlgn="base"/>
            <a:r>
              <a:rPr lang="en-GB" sz="1600" noProof="0">
                <a:solidFill>
                  <a:srgbClr val="4A4B4C"/>
                </a:solidFill>
                <a:cs typeface="Arial" panose="020B0604020202020204" pitchFamily="34" charset="0"/>
              </a:rPr>
              <a:t>How is training adjusted to meet the needs of different student cohorts?</a:t>
            </a:r>
          </a:p>
          <a:p>
            <a:pPr fontAlgn="base"/>
            <a:r>
              <a:rPr lang="en-GB" sz="1600" noProof="0">
                <a:solidFill>
                  <a:srgbClr val="4A4B4C"/>
                </a:solidFill>
                <a:cs typeface="Arial" panose="020B0604020202020204" pitchFamily="34" charset="0"/>
              </a:rPr>
              <a:t>How do we ensure our training design aligns with packaging rules and AQF requirements?</a:t>
            </a:r>
          </a:p>
          <a:p>
            <a:pPr fontAlgn="base"/>
            <a:r>
              <a:rPr lang="en-GB" sz="1600" noProof="0">
                <a:solidFill>
                  <a:srgbClr val="4A4B4C"/>
                </a:solidFill>
                <a:cs typeface="Arial" panose="020B0604020202020204" pitchFamily="34" charset="0"/>
              </a:rPr>
              <a:t>What evidence confirms that our mode of delivery is appropriate for the skills and knowledge being taught?</a:t>
            </a:r>
          </a:p>
          <a:p>
            <a:pPr fontAlgn="base"/>
            <a:r>
              <a:rPr lang="en-GB" sz="1600" noProof="0">
                <a:solidFill>
                  <a:srgbClr val="4A4B4C"/>
                </a:solidFill>
                <a:cs typeface="Arial" panose="020B0604020202020204" pitchFamily="34" charset="0"/>
              </a:rPr>
              <a:t>How is pacing and structure tailored to suit student needs and course complexity?</a:t>
            </a:r>
          </a:p>
          <a:p>
            <a:pPr fontAlgn="base"/>
            <a:r>
              <a:rPr lang="en-GB" sz="1600" noProof="0">
                <a:solidFill>
                  <a:srgbClr val="4A4B4C"/>
                </a:solidFill>
                <a:cs typeface="Arial" panose="020B0604020202020204" pitchFamily="34" charset="0"/>
              </a:rPr>
              <a:t>How do we evaluate the effectiveness of training activities and resources?</a:t>
            </a:r>
          </a:p>
          <a:p>
            <a:pPr fontAlgn="base"/>
            <a:r>
              <a:rPr lang="en-GB" sz="1600" noProof="0">
                <a:solidFill>
                  <a:srgbClr val="4A4B4C"/>
                </a:solidFill>
                <a:cs typeface="Arial" panose="020B0604020202020204" pitchFamily="34" charset="0"/>
              </a:rPr>
              <a:t>Are work placements meaningfully integrated and supporting the development of required skills?</a:t>
            </a:r>
          </a:p>
          <a:p>
            <a:pPr fontAlgn="base"/>
            <a:r>
              <a:rPr lang="en-GB" sz="1600" noProof="0">
                <a:solidFill>
                  <a:srgbClr val="4A4B4C"/>
                </a:solidFill>
                <a:cs typeface="Arial" panose="020B0604020202020204" pitchFamily="34" charset="0"/>
              </a:rPr>
              <a:t>How frequently do we seek advice and feedback from industry or community representatives, and how is this documented?</a:t>
            </a:r>
          </a:p>
          <a:p>
            <a:pPr fontAlgn="base"/>
            <a:r>
              <a:rPr lang="en-GB" sz="1600" noProof="0">
                <a:solidFill>
                  <a:srgbClr val="4A4B4C"/>
                </a:solidFill>
                <a:cs typeface="Arial" panose="020B0604020202020204" pitchFamily="34" charset="0"/>
              </a:rPr>
              <a:t>How do we ensure this engagement is ongoing and genuinely informs our practices?</a:t>
            </a:r>
            <a:endParaRPr lang="en-AU" sz="1600" noProof="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8C3CC012-0273-4B48-C6C6-FF0B9DD9C793}"/>
              </a:ext>
            </a:extLst>
          </p:cNvPr>
          <p:cNvCxnSpPr>
            <a:cxnSpLocks/>
          </p:cNvCxnSpPr>
          <p:nvPr/>
        </p:nvCxnSpPr>
        <p:spPr>
          <a:xfrm>
            <a:off x="915690" y="916956"/>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507D9334-780F-70CF-6FBD-47E0B61B5D51}"/>
              </a:ext>
            </a:extLst>
          </p:cNvPr>
          <p:cNvPicPr>
            <a:picLocks noChangeAspect="1"/>
          </p:cNvPicPr>
          <p:nvPr/>
        </p:nvPicPr>
        <p:blipFill>
          <a:blip r:embed="rId3">
            <a:extLst>
              <a:ext uri="{96DAC541-7B7A-43D3-8B79-37D633B846F1}">
                <asvg:svgBlip xmlns:asvg="http://schemas.microsoft.com/office/drawing/2016/SVG/main" r:embed="rId4"/>
              </a:ext>
            </a:extLst>
          </a:blip>
          <a:srcRect b="54085"/>
          <a:stretch>
            <a:fillRect/>
          </a:stretch>
        </p:blipFill>
        <p:spPr>
          <a:xfrm rot="10800000">
            <a:off x="7743022" y="-1"/>
            <a:ext cx="3771900" cy="1407467"/>
          </a:xfrm>
          <a:prstGeom prst="rect">
            <a:avLst/>
          </a:prstGeom>
        </p:spPr>
      </p:pic>
    </p:spTree>
    <p:extLst>
      <p:ext uri="{BB962C8B-B14F-4D97-AF65-F5344CB8AC3E}">
        <p14:creationId xmlns:p14="http://schemas.microsoft.com/office/powerpoint/2010/main" val="224989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86C891-AE00-35E9-E18B-68D98AA3425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EBB3FE-AF07-124D-BD36-3C6ABFE98B2E}"/>
              </a:ext>
            </a:extLst>
          </p:cNvPr>
          <p:cNvSpPr>
            <a:spLocks noGrp="1"/>
          </p:cNvSpPr>
          <p:nvPr>
            <p:ph type="title"/>
          </p:nvPr>
        </p:nvSpPr>
        <p:spPr>
          <a:xfrm>
            <a:off x="8430037" y="2800346"/>
            <a:ext cx="3265126" cy="125244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ASSESSMENT</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(STANDARDS</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1.3 – 1.5)</a:t>
            </a:r>
          </a:p>
        </p:txBody>
      </p:sp>
      <p:cxnSp>
        <p:nvCxnSpPr>
          <p:cNvPr id="55" name="Straight Connector 54">
            <a:extLst>
              <a:ext uri="{FF2B5EF4-FFF2-40B4-BE49-F238E27FC236}">
                <a16:creationId xmlns:a16="http://schemas.microsoft.com/office/drawing/2014/main" id="{AF444B54-970C-FE24-4046-1382BBC81954}"/>
              </a:ext>
            </a:extLst>
          </p:cNvPr>
          <p:cNvCxnSpPr>
            <a:cxnSpLocks/>
          </p:cNvCxnSpPr>
          <p:nvPr/>
        </p:nvCxnSpPr>
        <p:spPr>
          <a:xfrm>
            <a:off x="8245334" y="2800346"/>
            <a:ext cx="0" cy="114039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7619E7AE-66D9-A6E0-C292-F14DA594000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08985" y="1111417"/>
            <a:ext cx="6852189" cy="4635166"/>
          </a:xfrm>
          <a:prstGeom prst="rect">
            <a:avLst/>
          </a:prstGeom>
        </p:spPr>
      </p:pic>
      <p:pic>
        <p:nvPicPr>
          <p:cNvPr id="3" name="Graphic 2">
            <a:extLst>
              <a:ext uri="{FF2B5EF4-FFF2-40B4-BE49-F238E27FC236}">
                <a16:creationId xmlns:a16="http://schemas.microsoft.com/office/drawing/2014/main" id="{6D0444FF-8A21-6D2B-7EAF-2E5A2FF1D17C}"/>
              </a:ext>
            </a:extLst>
          </p:cNvPr>
          <p:cNvPicPr>
            <a:picLocks noChangeAspect="1"/>
          </p:cNvPicPr>
          <p:nvPr/>
        </p:nvPicPr>
        <p:blipFill>
          <a:blip r:embed="rId4">
            <a:extLst>
              <a:ext uri="{96DAC541-7B7A-43D3-8B79-37D633B846F1}">
                <asvg:svgBlip xmlns:asvg="http://schemas.microsoft.com/office/drawing/2016/SVG/main" r:embed="rId5"/>
              </a:ext>
            </a:extLst>
          </a:blip>
          <a:srcRect l="25723" b="33377"/>
          <a:stretch>
            <a:fillRect/>
          </a:stretch>
        </p:blipFill>
        <p:spPr>
          <a:xfrm rot="10800000">
            <a:off x="9390358" y="-1"/>
            <a:ext cx="2801641" cy="2039135"/>
          </a:xfrm>
          <a:prstGeom prst="rect">
            <a:avLst/>
          </a:prstGeom>
        </p:spPr>
      </p:pic>
      <p:pic>
        <p:nvPicPr>
          <p:cNvPr id="5" name="Picture 4">
            <a:extLst>
              <a:ext uri="{FF2B5EF4-FFF2-40B4-BE49-F238E27FC236}">
                <a16:creationId xmlns:a16="http://schemas.microsoft.com/office/drawing/2014/main" id="{8744A63C-E5C7-A530-61EE-2BFA14D45F78}"/>
              </a:ext>
            </a:extLst>
          </p:cNvPr>
          <p:cNvPicPr>
            <a:picLocks noChangeAspect="1"/>
          </p:cNvPicPr>
          <p:nvPr/>
        </p:nvPicPr>
        <p:blipFill>
          <a:blip r:embed="rId6"/>
          <a:stretch>
            <a:fillRect/>
          </a:stretch>
        </p:blipFill>
        <p:spPr>
          <a:xfrm>
            <a:off x="6860125" y="4204241"/>
            <a:ext cx="4723071" cy="38439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5D1EA6EA-34F3-47B6-3AFD-45F61111F21D}"/>
              </a:ext>
            </a:extLst>
          </p:cNvPr>
          <p:cNvPicPr>
            <a:picLocks noChangeAspect="1"/>
          </p:cNvPicPr>
          <p:nvPr/>
        </p:nvPicPr>
        <p:blipFill>
          <a:blip r:embed="rId7"/>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728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CA6260-9CCD-AE86-43D8-8341FC4856D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4C47D1-C040-A7FC-BD35-00F59858488C}"/>
              </a:ext>
            </a:extLst>
          </p:cNvPr>
          <p:cNvSpPr>
            <a:spLocks noGrp="1"/>
          </p:cNvSpPr>
          <p:nvPr>
            <p:ph type="title"/>
          </p:nvPr>
        </p:nvSpPr>
        <p:spPr>
          <a:xfrm>
            <a:off x="1100393" y="982996"/>
            <a:ext cx="5389301" cy="111250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1.3</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The assessment system is fit-for-purpose and consistent with the training product.</a:t>
            </a:r>
          </a:p>
        </p:txBody>
      </p:sp>
      <p:cxnSp>
        <p:nvCxnSpPr>
          <p:cNvPr id="9" name="Straight Connector 8">
            <a:extLst>
              <a:ext uri="{FF2B5EF4-FFF2-40B4-BE49-F238E27FC236}">
                <a16:creationId xmlns:a16="http://schemas.microsoft.com/office/drawing/2014/main" id="{28339ED3-7E50-DDAB-0558-46FBCA53A3C7}"/>
              </a:ext>
            </a:extLst>
          </p:cNvPr>
          <p:cNvCxnSpPr>
            <a:cxnSpLocks/>
          </p:cNvCxnSpPr>
          <p:nvPr/>
        </p:nvCxnSpPr>
        <p:spPr>
          <a:xfrm>
            <a:off x="915690" y="1046136"/>
            <a:ext cx="0" cy="937647"/>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D34ED74-F0B0-CFA1-E0CC-36BA81AAD37C}"/>
              </a:ext>
            </a:extLst>
          </p:cNvPr>
          <p:cNvSpPr txBox="1">
            <a:spLocks/>
          </p:cNvSpPr>
          <p:nvPr/>
        </p:nvSpPr>
        <p:spPr>
          <a:xfrm>
            <a:off x="1100393" y="2531796"/>
            <a:ext cx="4684181"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Systems must align with training product units, elements, and criteria.</a:t>
            </a:r>
          </a:p>
          <a:p>
            <a:pPr fontAlgn="base"/>
            <a:r>
              <a:rPr lang="en-AU" sz="1600" noProof="0">
                <a:solidFill>
                  <a:srgbClr val="4A4B4C"/>
                </a:solidFill>
                <a:cs typeface="Arial" panose="020B0604020202020204" pitchFamily="34" charset="0"/>
              </a:rPr>
              <a:t>Review tools prior to use – involve industry and assessors.</a:t>
            </a:r>
          </a:p>
          <a:p>
            <a:pPr fontAlgn="base"/>
            <a:r>
              <a:rPr lang="en-AU" sz="1600" noProof="0">
                <a:solidFill>
                  <a:srgbClr val="4A4B4C"/>
                </a:solidFill>
                <a:cs typeface="Arial" panose="020B0604020202020204" pitchFamily="34" charset="0"/>
              </a:rPr>
              <a:t>Balance theory with practical assessments.</a:t>
            </a:r>
          </a:p>
          <a:p>
            <a:pPr fontAlgn="base"/>
            <a:r>
              <a:rPr lang="en-AU" sz="1600" noProof="0">
                <a:solidFill>
                  <a:srgbClr val="4A4B4C"/>
                </a:solidFill>
                <a:cs typeface="Arial" panose="020B0604020202020204" pitchFamily="34" charset="0"/>
              </a:rPr>
              <a:t>Contextualise tools for your learners and delivery mode.</a:t>
            </a:r>
          </a:p>
          <a:p>
            <a:pPr fontAlgn="base"/>
            <a:r>
              <a:rPr lang="en-AU" sz="1600" noProof="0">
                <a:solidFill>
                  <a:srgbClr val="4A4B4C"/>
                </a:solidFill>
                <a:cs typeface="Arial" panose="020B0604020202020204" pitchFamily="34" charset="0"/>
              </a:rPr>
              <a:t>Avoid over-reliance on generic tools or unverified third-party products.</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7" name="Picture 6">
            <a:extLst>
              <a:ext uri="{FF2B5EF4-FFF2-40B4-BE49-F238E27FC236}">
                <a16:creationId xmlns:a16="http://schemas.microsoft.com/office/drawing/2014/main" id="{53C385C9-888C-6C91-6463-E6BB1A9FDB0B}"/>
              </a:ext>
            </a:extLst>
          </p:cNvPr>
          <p:cNvPicPr>
            <a:picLocks noChangeAspect="1"/>
          </p:cNvPicPr>
          <p:nvPr/>
        </p:nvPicPr>
        <p:blipFill>
          <a:blip r:embed="rId3"/>
          <a:stretch>
            <a:fillRect/>
          </a:stretch>
        </p:blipFill>
        <p:spPr>
          <a:xfrm>
            <a:off x="6674396" y="1326460"/>
            <a:ext cx="4273694" cy="420508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DA0F2D6C-B436-C5A9-9B9E-1619151815D1}"/>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88505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F8784E-24AD-059D-7EC8-8875BF173E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8A2A35-0309-4101-93C0-39C82482D8D5}"/>
              </a:ext>
            </a:extLst>
          </p:cNvPr>
          <p:cNvSpPr>
            <a:spLocks noGrp="1"/>
          </p:cNvSpPr>
          <p:nvPr>
            <p:ph type="subTitle" idx="1"/>
          </p:nvPr>
        </p:nvSpPr>
        <p:spPr>
          <a:xfrm>
            <a:off x="1472680" y="2808486"/>
            <a:ext cx="8910736" cy="1091681"/>
          </a:xfrm>
        </p:spPr>
        <p:txBody>
          <a:bodyPr anchor="ctr">
            <a:normAutofit/>
          </a:bodyPr>
          <a:lstStyle/>
          <a:p>
            <a:r>
              <a:rPr lang="en-AU" sz="4000" noProof="0"/>
              <a:t>HAWKEYE </a:t>
            </a:r>
            <a:r>
              <a:rPr lang="en-AU" sz="4000"/>
              <a:t>Consultancy</a:t>
            </a:r>
            <a:endParaRPr lang="en-AU" sz="4000" noProof="0"/>
          </a:p>
        </p:txBody>
      </p:sp>
      <p:cxnSp>
        <p:nvCxnSpPr>
          <p:cNvPr id="11" name="Straight Connector 10">
            <a:extLst>
              <a:ext uri="{FF2B5EF4-FFF2-40B4-BE49-F238E27FC236}">
                <a16:creationId xmlns:a16="http://schemas.microsoft.com/office/drawing/2014/main" id="{A7ABCF0B-3884-2CDF-21C3-EE9C028BD88C}"/>
              </a:ext>
            </a:extLst>
          </p:cNvPr>
          <p:cNvCxnSpPr>
            <a:cxnSpLocks/>
          </p:cNvCxnSpPr>
          <p:nvPr/>
        </p:nvCxnSpPr>
        <p:spPr>
          <a:xfrm>
            <a:off x="1995629" y="3900167"/>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black and white logo&#10;&#10;AI-generated content may be incorrect.">
            <a:extLst>
              <a:ext uri="{FF2B5EF4-FFF2-40B4-BE49-F238E27FC236}">
                <a16:creationId xmlns:a16="http://schemas.microsoft.com/office/drawing/2014/main" id="{8C0D983C-E46B-9709-25F6-EEC251BD99E1}"/>
              </a:ext>
            </a:extLst>
          </p:cNvPr>
          <p:cNvPicPr>
            <a:picLocks noChangeAspect="1"/>
          </p:cNvPicPr>
          <p:nvPr/>
        </p:nvPicPr>
        <p:blipFill>
          <a:blip r:embed="rId3"/>
          <a:stretch>
            <a:fillRect/>
          </a:stretch>
        </p:blipFill>
        <p:spPr>
          <a:xfrm>
            <a:off x="4248321" y="4189291"/>
            <a:ext cx="2861608" cy="681445"/>
          </a:xfrm>
          <a:prstGeom prst="rect">
            <a:avLst/>
          </a:prstGeom>
        </p:spPr>
      </p:pic>
    </p:spTree>
    <p:extLst>
      <p:ext uri="{BB962C8B-B14F-4D97-AF65-F5344CB8AC3E}">
        <p14:creationId xmlns:p14="http://schemas.microsoft.com/office/powerpoint/2010/main" val="18879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57FDE3-1F75-435B-B342-7D91BBF43C5C}"/>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3CE7485-F399-AEF3-5E35-D5A158B30491}"/>
              </a:ext>
            </a:extLst>
          </p:cNvPr>
          <p:cNvSpPr txBox="1">
            <a:spLocks/>
          </p:cNvSpPr>
          <p:nvPr/>
        </p:nvSpPr>
        <p:spPr>
          <a:xfrm>
            <a:off x="1007087" y="2415315"/>
            <a:ext cx="5387793"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a:rPr>
              <a:t>TIPS:</a:t>
            </a:r>
            <a:endParaRPr lang="en-AU" sz="1600" noProof="0">
              <a:solidFill>
                <a:srgbClr val="325EAB"/>
              </a:solidFill>
              <a:cs typeface="Arial" panose="020B0604020202020204" pitchFamily="34" charset="0"/>
            </a:endParaRPr>
          </a:p>
          <a:p>
            <a:r>
              <a:rPr lang="en-AU" sz="1600" noProof="0">
                <a:solidFill>
                  <a:srgbClr val="4A4B4C"/>
                </a:solidFill>
                <a:latin typeface="Arial"/>
                <a:cs typeface="Arial"/>
              </a:rPr>
              <a:t>Keeping record of what </a:t>
            </a:r>
            <a:r>
              <a:rPr lang="en-AU" sz="1600" b="1" noProof="0">
                <a:solidFill>
                  <a:srgbClr val="38C0C5"/>
                </a:solidFill>
                <a:latin typeface="Arial"/>
                <a:cs typeface="Arial"/>
              </a:rPr>
              <a:t>changes and improvements </a:t>
            </a:r>
            <a:r>
              <a:rPr lang="en-AU" sz="1600" noProof="0">
                <a:solidFill>
                  <a:srgbClr val="4A4B4C"/>
                </a:solidFill>
                <a:latin typeface="Arial"/>
                <a:cs typeface="Arial"/>
              </a:rPr>
              <a:t>have been made following a review of assessment tools.</a:t>
            </a:r>
            <a:endParaRPr lang="en-AU" sz="1600" noProof="0">
              <a:solidFill>
                <a:srgbClr val="4A4B4C"/>
              </a:solidFill>
              <a:cs typeface="Arial" panose="020B0604020202020204" pitchFamily="34" charset="0"/>
            </a:endParaRPr>
          </a:p>
          <a:p>
            <a:pPr fontAlgn="base"/>
            <a:r>
              <a:rPr lang="en-AU" sz="1600" noProof="0">
                <a:solidFill>
                  <a:srgbClr val="4A4B4C"/>
                </a:solidFill>
                <a:latin typeface="Arial"/>
                <a:cs typeface="Arial"/>
              </a:rPr>
              <a:t>Demonstrating how </a:t>
            </a:r>
            <a:r>
              <a:rPr lang="en-AU" sz="1600" b="1" noProof="0">
                <a:solidFill>
                  <a:srgbClr val="38C0C5"/>
                </a:solidFill>
                <a:latin typeface="Arial"/>
                <a:cs typeface="Arial"/>
              </a:rPr>
              <a:t>off-the-shelf tools are tailored</a:t>
            </a:r>
            <a:r>
              <a:rPr lang="en-AU" sz="1600" noProof="0">
                <a:solidFill>
                  <a:srgbClr val="38C0C5"/>
                </a:solidFill>
                <a:latin typeface="Arial"/>
                <a:cs typeface="Arial"/>
              </a:rPr>
              <a:t> </a:t>
            </a:r>
            <a:r>
              <a:rPr lang="en-AU" sz="1600" noProof="0">
                <a:solidFill>
                  <a:srgbClr val="4A4B4C"/>
                </a:solidFill>
                <a:latin typeface="Arial"/>
                <a:cs typeface="Arial"/>
              </a:rPr>
              <a:t>into the RTO's assessment system.</a:t>
            </a:r>
          </a:p>
          <a:p>
            <a:pPr fontAlgn="base"/>
            <a:r>
              <a:rPr lang="en-AU" sz="1600" noProof="0">
                <a:solidFill>
                  <a:srgbClr val="4A4B4C"/>
                </a:solidFill>
                <a:latin typeface="Arial"/>
                <a:cs typeface="Arial"/>
              </a:rPr>
              <a:t>Developing appropriate guidance for how the </a:t>
            </a:r>
            <a:r>
              <a:rPr lang="en-AU" sz="1600" b="1" noProof="0">
                <a:solidFill>
                  <a:srgbClr val="38C0C5"/>
                </a:solidFill>
                <a:latin typeface="Arial"/>
                <a:cs typeface="Arial"/>
              </a:rPr>
              <a:t>integrity of Assessment Judgement is maintained </a:t>
            </a:r>
            <a:r>
              <a:rPr lang="en-AU" sz="1600" noProof="0">
                <a:solidFill>
                  <a:srgbClr val="4A4B4C"/>
                </a:solidFill>
                <a:latin typeface="Arial"/>
                <a:cs typeface="Arial"/>
              </a:rPr>
              <a:t>when there are variations to the duration of training.</a:t>
            </a:r>
          </a:p>
        </p:txBody>
      </p:sp>
      <p:sp>
        <p:nvSpPr>
          <p:cNvPr id="4" name="Title 1">
            <a:extLst>
              <a:ext uri="{FF2B5EF4-FFF2-40B4-BE49-F238E27FC236}">
                <a16:creationId xmlns:a16="http://schemas.microsoft.com/office/drawing/2014/main" id="{47712DC9-E9CD-4BA4-8AF1-3937BB28D64A}"/>
              </a:ext>
            </a:extLst>
          </p:cNvPr>
          <p:cNvSpPr>
            <a:spLocks noGrp="1"/>
          </p:cNvSpPr>
          <p:nvPr>
            <p:ph type="title"/>
          </p:nvPr>
        </p:nvSpPr>
        <p:spPr>
          <a:xfrm>
            <a:off x="1100393" y="982996"/>
            <a:ext cx="5389301" cy="111250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1.3</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The assessment system is fit-for-purpose and consistent with the training product.</a:t>
            </a:r>
          </a:p>
        </p:txBody>
      </p:sp>
      <p:cxnSp>
        <p:nvCxnSpPr>
          <p:cNvPr id="5" name="Straight Connector 4">
            <a:extLst>
              <a:ext uri="{FF2B5EF4-FFF2-40B4-BE49-F238E27FC236}">
                <a16:creationId xmlns:a16="http://schemas.microsoft.com/office/drawing/2014/main" id="{EAE767D4-EFFA-3866-68BA-701EEC47F8E3}"/>
              </a:ext>
            </a:extLst>
          </p:cNvPr>
          <p:cNvCxnSpPr>
            <a:cxnSpLocks/>
          </p:cNvCxnSpPr>
          <p:nvPr/>
        </p:nvCxnSpPr>
        <p:spPr>
          <a:xfrm>
            <a:off x="915690" y="1046136"/>
            <a:ext cx="0" cy="937647"/>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person and person standing next to a clipboard&#10;&#10;AI-generated content may be incorrect.">
            <a:extLst>
              <a:ext uri="{FF2B5EF4-FFF2-40B4-BE49-F238E27FC236}">
                <a16:creationId xmlns:a16="http://schemas.microsoft.com/office/drawing/2014/main" id="{89A3F122-7FD4-E55D-B676-AA22043AAF90}"/>
              </a:ext>
            </a:extLst>
          </p:cNvPr>
          <p:cNvPicPr>
            <a:picLocks noChangeAspect="1"/>
          </p:cNvPicPr>
          <p:nvPr/>
        </p:nvPicPr>
        <p:blipFill>
          <a:blip r:embed="rId3"/>
          <a:stretch>
            <a:fillRect/>
          </a:stretch>
        </p:blipFill>
        <p:spPr>
          <a:xfrm>
            <a:off x="7019427" y="986762"/>
            <a:ext cx="4067175" cy="4133850"/>
          </a:xfrm>
          <a:prstGeom prst="rect">
            <a:avLst/>
          </a:prstGeom>
        </p:spPr>
      </p:pic>
      <p:pic>
        <p:nvPicPr>
          <p:cNvPr id="3" name="Picture 2" descr="A black and white logo&#10;&#10;AI-generated content may be incorrect.">
            <a:extLst>
              <a:ext uri="{FF2B5EF4-FFF2-40B4-BE49-F238E27FC236}">
                <a16:creationId xmlns:a16="http://schemas.microsoft.com/office/drawing/2014/main" id="{03EA434C-3A3B-1B80-F97D-77764FE5140B}"/>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71027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FB2F64-6F24-4C95-8EB6-62D6948A194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F55C6C4-262F-7BA1-DEB9-6FB4ABAF4821}"/>
              </a:ext>
            </a:extLst>
          </p:cNvPr>
          <p:cNvSpPr>
            <a:spLocks noGrp="1"/>
          </p:cNvSpPr>
          <p:nvPr>
            <p:ph type="title"/>
          </p:nvPr>
        </p:nvSpPr>
        <p:spPr>
          <a:xfrm>
            <a:off x="1100393" y="979717"/>
            <a:ext cx="5389301" cy="1548800"/>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1.4</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The assessment system ensures assessment is conducted in a way that is fair and appropriate and enables accurate assessment judgement of VET student competency.</a:t>
            </a:r>
          </a:p>
        </p:txBody>
      </p:sp>
      <p:cxnSp>
        <p:nvCxnSpPr>
          <p:cNvPr id="9" name="Straight Connector 8">
            <a:extLst>
              <a:ext uri="{FF2B5EF4-FFF2-40B4-BE49-F238E27FC236}">
                <a16:creationId xmlns:a16="http://schemas.microsoft.com/office/drawing/2014/main" id="{E4C0EEF5-75FB-4B03-8278-64736131862A}"/>
              </a:ext>
            </a:extLst>
          </p:cNvPr>
          <p:cNvCxnSpPr>
            <a:cxnSpLocks/>
          </p:cNvCxnSpPr>
          <p:nvPr/>
        </p:nvCxnSpPr>
        <p:spPr>
          <a:xfrm>
            <a:off x="915690" y="962448"/>
            <a:ext cx="0" cy="1548800"/>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D2F69C3C-3566-4A27-D85D-06FBBF6EA9D9}"/>
              </a:ext>
            </a:extLst>
          </p:cNvPr>
          <p:cNvSpPr txBox="1">
            <a:spLocks/>
          </p:cNvSpPr>
          <p:nvPr/>
        </p:nvSpPr>
        <p:spPr>
          <a:xfrm>
            <a:off x="1100393" y="3021448"/>
            <a:ext cx="4684181" cy="28568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Apply fairness, flexibility, validity, and reliability in all assessments.</a:t>
            </a:r>
          </a:p>
          <a:p>
            <a:pPr fontAlgn="base"/>
            <a:r>
              <a:rPr lang="en-AU" sz="1600" noProof="0">
                <a:solidFill>
                  <a:srgbClr val="4A4B4C"/>
                </a:solidFill>
                <a:cs typeface="Arial" panose="020B0604020202020204" pitchFamily="34" charset="0"/>
              </a:rPr>
              <a:t>Meet rules of evidence: validity, sufficiency, authenticity, currency.</a:t>
            </a:r>
          </a:p>
          <a:p>
            <a:pPr fontAlgn="base"/>
            <a:r>
              <a:rPr lang="en-AU" sz="1600" noProof="0">
                <a:solidFill>
                  <a:srgbClr val="4A4B4C"/>
                </a:solidFill>
                <a:cs typeface="Arial" panose="020B0604020202020204" pitchFamily="34" charset="0"/>
              </a:rPr>
              <a:t>Consider learner needs and enable reassessment when appropriate.</a:t>
            </a:r>
          </a:p>
          <a:p>
            <a:pPr fontAlgn="base"/>
            <a:r>
              <a:rPr lang="en-AU" sz="1600" noProof="0">
                <a:solidFill>
                  <a:srgbClr val="4A4B4C"/>
                </a:solidFill>
                <a:cs typeface="Arial" panose="020B0604020202020204" pitchFamily="34" charset="0"/>
              </a:rPr>
              <a:t>Assessment must reflect real-world, workplace application.</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12" name="Picture 11">
            <a:extLst>
              <a:ext uri="{FF2B5EF4-FFF2-40B4-BE49-F238E27FC236}">
                <a16:creationId xmlns:a16="http://schemas.microsoft.com/office/drawing/2014/main" id="{590615BA-D2C4-D0AB-A693-8E397D3913A4}"/>
              </a:ext>
            </a:extLst>
          </p:cNvPr>
          <p:cNvPicPr>
            <a:picLocks noChangeAspect="1"/>
          </p:cNvPicPr>
          <p:nvPr/>
        </p:nvPicPr>
        <p:blipFill>
          <a:blip r:embed="rId3"/>
          <a:stretch>
            <a:fillRect/>
          </a:stretch>
        </p:blipFill>
        <p:spPr>
          <a:xfrm>
            <a:off x="6496322" y="1343660"/>
            <a:ext cx="4692015" cy="4170680"/>
          </a:xfrm>
          <a:prstGeom prst="rect">
            <a:avLst/>
          </a:prstGeom>
        </p:spPr>
      </p:pic>
    </p:spTree>
    <p:extLst>
      <p:ext uri="{BB962C8B-B14F-4D97-AF65-F5344CB8AC3E}">
        <p14:creationId xmlns:p14="http://schemas.microsoft.com/office/powerpoint/2010/main" val="211977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7A1976-35AF-7DEC-7473-FC8C29BB4E4A}"/>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DED1BF1-228E-1EEC-BD38-35FDB96AAC27}"/>
              </a:ext>
            </a:extLst>
          </p:cNvPr>
          <p:cNvSpPr txBox="1">
            <a:spLocks/>
          </p:cNvSpPr>
          <p:nvPr/>
        </p:nvSpPr>
        <p:spPr>
          <a:xfrm>
            <a:off x="1094038" y="2701109"/>
            <a:ext cx="5395656" cy="31771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a:rPr>
              <a:t>TIPS:</a:t>
            </a:r>
            <a:endParaRPr lang="en-AU" sz="1600" noProof="0">
              <a:solidFill>
                <a:srgbClr val="325EAB"/>
              </a:solidFill>
              <a:cs typeface="Arial" panose="020B0604020202020204" pitchFamily="34" charset="0"/>
            </a:endParaRPr>
          </a:p>
          <a:p>
            <a:pPr fontAlgn="base"/>
            <a:r>
              <a:rPr lang="en-AU" sz="1600" noProof="0">
                <a:solidFill>
                  <a:srgbClr val="4A4B4C"/>
                </a:solidFill>
                <a:latin typeface="Arial"/>
                <a:cs typeface="Arial"/>
              </a:rPr>
              <a:t>Providing </a:t>
            </a:r>
            <a:r>
              <a:rPr lang="en-AU" sz="1600" b="1" noProof="0">
                <a:solidFill>
                  <a:srgbClr val="38C0C5"/>
                </a:solidFill>
                <a:latin typeface="Arial"/>
                <a:cs typeface="Arial"/>
              </a:rPr>
              <a:t>clear guidance to both the assessor and the student</a:t>
            </a:r>
            <a:r>
              <a:rPr lang="en-AU" sz="1600" noProof="0">
                <a:solidFill>
                  <a:srgbClr val="38C0C5"/>
                </a:solidFill>
                <a:latin typeface="Arial"/>
                <a:cs typeface="Arial"/>
              </a:rPr>
              <a:t> </a:t>
            </a:r>
            <a:r>
              <a:rPr lang="en-AU" sz="1600" noProof="0">
                <a:solidFill>
                  <a:srgbClr val="4A4B4C"/>
                </a:solidFill>
                <a:latin typeface="Arial"/>
                <a:cs typeface="Arial"/>
              </a:rPr>
              <a:t>on what each assessment task is. i.e. what is being assessed, context and conditions of assessment, how and when assessment will occur.</a:t>
            </a:r>
          </a:p>
          <a:p>
            <a:pPr fontAlgn="base"/>
            <a:r>
              <a:rPr lang="en-AU" sz="1600" noProof="0">
                <a:solidFill>
                  <a:srgbClr val="4A4B4C"/>
                </a:solidFill>
                <a:latin typeface="Arial"/>
                <a:cs typeface="Arial"/>
              </a:rPr>
              <a:t>When making reasonable adjustments and/or individualising assessment tasks to take into account a student's demonstrated competence, it is documented how the</a:t>
            </a:r>
            <a:r>
              <a:rPr lang="en-AU" sz="1600" b="1" noProof="0">
                <a:solidFill>
                  <a:srgbClr val="4A4B4C"/>
                </a:solidFill>
                <a:latin typeface="Arial"/>
                <a:cs typeface="Arial"/>
              </a:rPr>
              <a:t> </a:t>
            </a:r>
            <a:r>
              <a:rPr lang="en-AU" sz="1600" b="1" noProof="0">
                <a:solidFill>
                  <a:srgbClr val="38C0C5"/>
                </a:solidFill>
                <a:latin typeface="Arial"/>
                <a:cs typeface="Arial"/>
              </a:rPr>
              <a:t>integrity of the training product</a:t>
            </a:r>
            <a:r>
              <a:rPr lang="en-AU" sz="1600" noProof="0">
                <a:solidFill>
                  <a:srgbClr val="4A4B4C"/>
                </a:solidFill>
                <a:latin typeface="Arial"/>
                <a:cs typeface="Arial"/>
              </a:rPr>
              <a:t> is preserved.</a:t>
            </a:r>
          </a:p>
          <a:p>
            <a:r>
              <a:rPr lang="en-AU" sz="1600" noProof="0">
                <a:solidFill>
                  <a:srgbClr val="4A4B4C"/>
                </a:solidFill>
                <a:latin typeface="Arial"/>
                <a:cs typeface="Arial"/>
              </a:rPr>
              <a:t>Using effective </a:t>
            </a:r>
            <a:r>
              <a:rPr lang="en-AU" sz="1600" b="1" noProof="0">
                <a:solidFill>
                  <a:srgbClr val="38C0C5"/>
                </a:solidFill>
                <a:latin typeface="Arial"/>
                <a:cs typeface="Arial"/>
              </a:rPr>
              <a:t>plagiarism and/or AI detection tools </a:t>
            </a:r>
            <a:r>
              <a:rPr lang="en-AU" sz="1600" noProof="0">
                <a:solidFill>
                  <a:srgbClr val="4A4B4C"/>
                </a:solidFill>
                <a:latin typeface="Arial"/>
                <a:cs typeface="Arial"/>
              </a:rPr>
              <a:t>as art of the assessment judgement process.</a:t>
            </a:r>
            <a:endParaRPr lang="en-AU" sz="1600" noProof="0">
              <a:solidFill>
                <a:srgbClr val="4A4B4C"/>
              </a:solidFill>
              <a:cs typeface="Arial"/>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8" name="Title 1">
            <a:extLst>
              <a:ext uri="{FF2B5EF4-FFF2-40B4-BE49-F238E27FC236}">
                <a16:creationId xmlns:a16="http://schemas.microsoft.com/office/drawing/2014/main" id="{198AD92E-EB00-85F0-9242-23B1110915D2}"/>
              </a:ext>
            </a:extLst>
          </p:cNvPr>
          <p:cNvSpPr>
            <a:spLocks noGrp="1"/>
          </p:cNvSpPr>
          <p:nvPr>
            <p:ph type="title"/>
          </p:nvPr>
        </p:nvSpPr>
        <p:spPr>
          <a:xfrm>
            <a:off x="1100393" y="979717"/>
            <a:ext cx="5389301" cy="1548800"/>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1.4</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The assessment system ensures assessment is conducted in a way that is fair and appropriate and enables accurate assessment judgement of VET student competency.</a:t>
            </a:r>
          </a:p>
        </p:txBody>
      </p:sp>
      <p:cxnSp>
        <p:nvCxnSpPr>
          <p:cNvPr id="9" name="Straight Connector 8">
            <a:extLst>
              <a:ext uri="{FF2B5EF4-FFF2-40B4-BE49-F238E27FC236}">
                <a16:creationId xmlns:a16="http://schemas.microsoft.com/office/drawing/2014/main" id="{F6E4F252-B142-1B46-79CA-1731F6B15042}"/>
              </a:ext>
            </a:extLst>
          </p:cNvPr>
          <p:cNvCxnSpPr>
            <a:cxnSpLocks/>
          </p:cNvCxnSpPr>
          <p:nvPr/>
        </p:nvCxnSpPr>
        <p:spPr>
          <a:xfrm>
            <a:off x="915690" y="962448"/>
            <a:ext cx="0" cy="1548800"/>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5" name="Picture 4" descr="A person and person standing next to a clipboard&#10;&#10;AI-generated content may be incorrect.">
            <a:extLst>
              <a:ext uri="{FF2B5EF4-FFF2-40B4-BE49-F238E27FC236}">
                <a16:creationId xmlns:a16="http://schemas.microsoft.com/office/drawing/2014/main" id="{4FE90881-771D-187F-A3ED-BBA0C3174DE2}"/>
              </a:ext>
            </a:extLst>
          </p:cNvPr>
          <p:cNvPicPr>
            <a:picLocks noChangeAspect="1"/>
          </p:cNvPicPr>
          <p:nvPr/>
        </p:nvPicPr>
        <p:blipFill>
          <a:blip r:embed="rId3"/>
          <a:stretch>
            <a:fillRect/>
          </a:stretch>
        </p:blipFill>
        <p:spPr>
          <a:xfrm>
            <a:off x="6939815" y="1077747"/>
            <a:ext cx="4385622" cy="4418178"/>
          </a:xfrm>
          <a:prstGeom prst="rect">
            <a:avLst/>
          </a:prstGeom>
        </p:spPr>
      </p:pic>
      <p:pic>
        <p:nvPicPr>
          <p:cNvPr id="2" name="Picture 1" descr="A black and white logo&#10;&#10;AI-generated content may be incorrect.">
            <a:extLst>
              <a:ext uri="{FF2B5EF4-FFF2-40B4-BE49-F238E27FC236}">
                <a16:creationId xmlns:a16="http://schemas.microsoft.com/office/drawing/2014/main" id="{9BC38B26-3206-AC63-5998-512917778C84}"/>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60145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490282-2957-39E3-586D-C5DF36182CC6}"/>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1F1373F-F1ED-01BD-F25C-4E33BD7F9A40}"/>
              </a:ext>
            </a:extLst>
          </p:cNvPr>
          <p:cNvSpPr txBox="1">
            <a:spLocks/>
          </p:cNvSpPr>
          <p:nvPr/>
        </p:nvSpPr>
        <p:spPr>
          <a:xfrm>
            <a:off x="1176946" y="1898679"/>
            <a:ext cx="6660763" cy="40729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COMMON PITFALLS:</a:t>
            </a:r>
            <a:endParaRPr lang="en-AU" sz="1600" noProof="0">
              <a:solidFill>
                <a:srgbClr val="325EAB"/>
              </a:solidFill>
              <a:cs typeface="Arial" panose="020B0604020202020204" pitchFamily="34" charset="0"/>
            </a:endParaRPr>
          </a:p>
          <a:p>
            <a:pPr fontAlgn="base"/>
            <a:r>
              <a:rPr lang="en-GB" sz="1600" noProof="0">
                <a:solidFill>
                  <a:srgbClr val="4A4B4C"/>
                </a:solidFill>
                <a:cs typeface="Arial" panose="020B0604020202020204" pitchFamily="34" charset="0"/>
              </a:rPr>
              <a:t>Conducting group assessments without assessing individual competency.</a:t>
            </a:r>
          </a:p>
          <a:p>
            <a:pPr fontAlgn="base"/>
            <a:r>
              <a:rPr lang="en-GB" sz="1600" noProof="0">
                <a:solidFill>
                  <a:srgbClr val="4A4B4C"/>
                </a:solidFill>
                <a:cs typeface="Arial" panose="020B0604020202020204" pitchFamily="34" charset="0"/>
              </a:rPr>
              <a:t>Inadequate checks to verify authenticity of student work (e.g. AI-generated content).</a:t>
            </a:r>
          </a:p>
          <a:p>
            <a:pPr fontAlgn="base"/>
            <a:r>
              <a:rPr lang="en-GB" sz="1600" noProof="0">
                <a:solidFill>
                  <a:srgbClr val="4A4B4C"/>
                </a:solidFill>
                <a:cs typeface="Arial" panose="020B0604020202020204" pitchFamily="34" charset="0"/>
              </a:rPr>
              <a:t>Making excessive adjustments that undermine the integrity of the training product.</a:t>
            </a:r>
          </a:p>
          <a:p>
            <a:pPr fontAlgn="base"/>
            <a:r>
              <a:rPr lang="en-GB" sz="1600" noProof="0">
                <a:solidFill>
                  <a:srgbClr val="4A4B4C"/>
                </a:solidFill>
                <a:cs typeface="Arial" panose="020B0604020202020204" pitchFamily="34" charset="0"/>
              </a:rPr>
              <a:t>Using generic assessment tools without contextualising them to the cohort, delivery mode, or training product.</a:t>
            </a:r>
          </a:p>
          <a:p>
            <a:pPr fontAlgn="base"/>
            <a:r>
              <a:rPr lang="en-GB" sz="1600" noProof="0">
                <a:solidFill>
                  <a:srgbClr val="4A4B4C"/>
                </a:solidFill>
                <a:cs typeface="Arial" panose="020B0604020202020204" pitchFamily="34" charset="0"/>
              </a:rPr>
              <a:t>Relying on generic templates or checklists to review assessment tools, rather than conducting a rigorous evaluation.</a:t>
            </a:r>
          </a:p>
          <a:p>
            <a:pPr fontAlgn="base"/>
            <a:r>
              <a:rPr lang="en-GB" sz="1600" noProof="0">
                <a:solidFill>
                  <a:srgbClr val="4A4B4C"/>
                </a:solidFill>
                <a:cs typeface="Arial" panose="020B0604020202020204" pitchFamily="34" charset="0"/>
              </a:rPr>
              <a:t>Failing to review mandated assessment tools for licensed outcomes to ensure alignment with the principles of assessment and rules of evidence.</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8" name="Title 1">
            <a:extLst>
              <a:ext uri="{FF2B5EF4-FFF2-40B4-BE49-F238E27FC236}">
                <a16:creationId xmlns:a16="http://schemas.microsoft.com/office/drawing/2014/main" id="{F885E9B3-E869-0086-3200-560F429EB0CB}"/>
              </a:ext>
            </a:extLst>
          </p:cNvPr>
          <p:cNvSpPr>
            <a:spLocks noGrp="1"/>
          </p:cNvSpPr>
          <p:nvPr>
            <p:ph type="title"/>
          </p:nvPr>
        </p:nvSpPr>
        <p:spPr>
          <a:xfrm>
            <a:off x="1100393" y="979717"/>
            <a:ext cx="5389301" cy="791707"/>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STANDARDS 1.3 &amp; 1.4</a:t>
            </a:r>
            <a:endParaRPr lang="en-AU" sz="1800" noProof="0">
              <a:solidFill>
                <a:srgbClr val="325EAB"/>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4F9FC94-F13B-147C-89F4-90A6EB9934A4}"/>
              </a:ext>
            </a:extLst>
          </p:cNvPr>
          <p:cNvCxnSpPr>
            <a:cxnSpLocks/>
          </p:cNvCxnSpPr>
          <p:nvPr/>
        </p:nvCxnSpPr>
        <p:spPr>
          <a:xfrm>
            <a:off x="915690" y="962448"/>
            <a:ext cx="0" cy="791707"/>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37241D3-48E5-FDEF-79C6-601C03DFBF2D}"/>
              </a:ext>
            </a:extLst>
          </p:cNvPr>
          <p:cNvPicPr>
            <a:picLocks noChangeAspect="1"/>
          </p:cNvPicPr>
          <p:nvPr/>
        </p:nvPicPr>
        <p:blipFill>
          <a:blip r:embed="rId3"/>
          <a:srcRect b="25571"/>
          <a:stretch>
            <a:fillRect/>
          </a:stretch>
        </p:blipFill>
        <p:spPr>
          <a:xfrm>
            <a:off x="8504422" y="1791477"/>
            <a:ext cx="2728267" cy="2572138"/>
          </a:xfrm>
          <a:prstGeom prst="rect">
            <a:avLst/>
          </a:prstGeom>
        </p:spPr>
      </p:pic>
      <p:pic>
        <p:nvPicPr>
          <p:cNvPr id="2" name="Picture 1" descr="A black and white logo&#10;&#10;AI-generated content may be incorrect.">
            <a:extLst>
              <a:ext uri="{FF2B5EF4-FFF2-40B4-BE49-F238E27FC236}">
                <a16:creationId xmlns:a16="http://schemas.microsoft.com/office/drawing/2014/main" id="{2F76C900-5814-B8C6-AC81-1D9F9E5D9B59}"/>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77266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48A245-F07F-D24B-D366-88EBE9DC362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BB3F41-E76D-6920-4A1A-733D7979DC81}"/>
              </a:ext>
            </a:extLst>
          </p:cNvPr>
          <p:cNvSpPr>
            <a:spLocks noGrp="1"/>
          </p:cNvSpPr>
          <p:nvPr>
            <p:ph type="title"/>
          </p:nvPr>
        </p:nvSpPr>
        <p:spPr>
          <a:xfrm>
            <a:off x="1100392" y="765357"/>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SELF ASSURANCE QUESTIONS</a:t>
            </a:r>
          </a:p>
        </p:txBody>
      </p:sp>
      <p:sp>
        <p:nvSpPr>
          <p:cNvPr id="2" name="Content Placeholder 2">
            <a:extLst>
              <a:ext uri="{FF2B5EF4-FFF2-40B4-BE49-F238E27FC236}">
                <a16:creationId xmlns:a16="http://schemas.microsoft.com/office/drawing/2014/main" id="{6C17077F-6A72-F495-B039-857D97B713F1}"/>
              </a:ext>
            </a:extLst>
          </p:cNvPr>
          <p:cNvSpPr txBox="1">
            <a:spLocks/>
          </p:cNvSpPr>
          <p:nvPr/>
        </p:nvSpPr>
        <p:spPr>
          <a:xfrm>
            <a:off x="1100392" y="1557599"/>
            <a:ext cx="9940140" cy="43993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800" b="1" noProof="0">
                <a:solidFill>
                  <a:srgbClr val="325EAB"/>
                </a:solidFill>
                <a:latin typeface="Arial Black" panose="020B0604020202020204" pitchFamily="34" charset="0"/>
                <a:cs typeface="Arial Black" panose="020B0604020202020204" pitchFamily="34" charset="0"/>
              </a:rPr>
              <a:t>ASSESSMENT</a:t>
            </a:r>
          </a:p>
          <a:p>
            <a:pPr fontAlgn="base"/>
            <a:r>
              <a:rPr lang="en-GB" sz="1600" noProof="0">
                <a:solidFill>
                  <a:srgbClr val="4A4B4C"/>
                </a:solidFill>
                <a:cs typeface="Arial" panose="020B0604020202020204" pitchFamily="34" charset="0"/>
              </a:rPr>
              <a:t>Are our assessment tools aligned to the training product, mapped to unit requirements, and validated for rigour?</a:t>
            </a:r>
          </a:p>
          <a:p>
            <a:pPr fontAlgn="base"/>
            <a:r>
              <a:rPr lang="en-GB" sz="1600" noProof="0">
                <a:solidFill>
                  <a:srgbClr val="4A4B4C"/>
                </a:solidFill>
                <a:cs typeface="Arial" panose="020B0604020202020204" pitchFamily="34" charset="0"/>
              </a:rPr>
              <a:t>Do the tools reflect realistic workplace tasks and contexts relevant to the student cohort and industry?</a:t>
            </a:r>
          </a:p>
          <a:p>
            <a:pPr fontAlgn="base"/>
            <a:r>
              <a:rPr lang="en-GB" sz="1600" noProof="0">
                <a:solidFill>
                  <a:srgbClr val="4A4B4C"/>
                </a:solidFill>
                <a:cs typeface="Arial" panose="020B0604020202020204" pitchFamily="34" charset="0"/>
              </a:rPr>
              <a:t>Are the tools inclusive and adaptable, allowing for reasonable adjustments without compromising the integrity of the training product?</a:t>
            </a:r>
          </a:p>
          <a:p>
            <a:pPr fontAlgn="base"/>
            <a:r>
              <a:rPr lang="en-GB" sz="1600" noProof="0">
                <a:solidFill>
                  <a:srgbClr val="4A4B4C"/>
                </a:solidFill>
                <a:cs typeface="Arial" panose="020B0604020202020204" pitchFamily="34" charset="0"/>
              </a:rPr>
              <a:t>Have off-the-shelf or templated tools been appropriately contextualised for our delivery mode, cohort, and industry requirements?</a:t>
            </a:r>
          </a:p>
          <a:p>
            <a:pPr fontAlgn="base"/>
            <a:r>
              <a:rPr lang="en-GB" sz="1600" noProof="0">
                <a:solidFill>
                  <a:srgbClr val="4A4B4C"/>
                </a:solidFill>
                <a:cs typeface="Arial" panose="020B0604020202020204" pitchFamily="34" charset="0"/>
              </a:rPr>
              <a:t>How do we review and monitor the assessment tools and system for effectiveness, quality, and consistency?</a:t>
            </a:r>
          </a:p>
          <a:p>
            <a:pPr fontAlgn="base"/>
            <a:r>
              <a:rPr lang="en-GB" sz="1600" noProof="0">
                <a:solidFill>
                  <a:srgbClr val="4A4B4C"/>
                </a:solidFill>
                <a:cs typeface="Arial" panose="020B0604020202020204" pitchFamily="34" charset="0"/>
              </a:rPr>
              <a:t>Are students able to demonstrate and apply competence in a range of relevant practical contexts?</a:t>
            </a:r>
          </a:p>
          <a:p>
            <a:pPr fontAlgn="base"/>
            <a:r>
              <a:rPr lang="en-GB" sz="1600" noProof="0">
                <a:solidFill>
                  <a:srgbClr val="4A4B4C"/>
                </a:solidFill>
                <a:cs typeface="Arial" panose="020B0604020202020204" pitchFamily="34" charset="0"/>
              </a:rPr>
              <a:t>How do we ensure the authenticity of student evidence?</a:t>
            </a:r>
          </a:p>
          <a:p>
            <a:pPr fontAlgn="base"/>
            <a:r>
              <a:rPr lang="en-GB" sz="1600" noProof="0">
                <a:solidFill>
                  <a:srgbClr val="4A4B4C"/>
                </a:solidFill>
                <a:cs typeface="Arial" panose="020B0604020202020204" pitchFamily="34" charset="0"/>
              </a:rPr>
              <a:t>Are assessment decisions being made consistently across all assessors?</a:t>
            </a:r>
          </a:p>
          <a:p>
            <a:pPr fontAlgn="base"/>
            <a:r>
              <a:rPr lang="en-GB" sz="1600" noProof="0">
                <a:solidFill>
                  <a:srgbClr val="4A4B4C"/>
                </a:solidFill>
                <a:cs typeface="Arial" panose="020B0604020202020204" pitchFamily="34" charset="0"/>
              </a:rPr>
              <a:t>Is our student appeals process clear, timely, and accessible?</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594A1EFE-4CDC-4DFB-8E2B-FF9061EC4D35}"/>
              </a:ext>
            </a:extLst>
          </p:cNvPr>
          <p:cNvCxnSpPr>
            <a:cxnSpLocks/>
          </p:cNvCxnSpPr>
          <p:nvPr/>
        </p:nvCxnSpPr>
        <p:spPr>
          <a:xfrm>
            <a:off x="915690" y="916956"/>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C7B6253F-9610-8013-507A-DEB5B5134199}"/>
              </a:ext>
            </a:extLst>
          </p:cNvPr>
          <p:cNvPicPr>
            <a:picLocks noChangeAspect="1"/>
          </p:cNvPicPr>
          <p:nvPr/>
        </p:nvPicPr>
        <p:blipFill>
          <a:blip r:embed="rId3">
            <a:extLst>
              <a:ext uri="{96DAC541-7B7A-43D3-8B79-37D633B846F1}">
                <asvg:svgBlip xmlns:asvg="http://schemas.microsoft.com/office/drawing/2016/SVG/main" r:embed="rId4"/>
              </a:ext>
            </a:extLst>
          </a:blip>
          <a:srcRect b="54085"/>
          <a:stretch>
            <a:fillRect/>
          </a:stretch>
        </p:blipFill>
        <p:spPr>
          <a:xfrm rot="10800000">
            <a:off x="7743022" y="-1"/>
            <a:ext cx="3771900" cy="1407467"/>
          </a:xfrm>
          <a:prstGeom prst="rect">
            <a:avLst/>
          </a:prstGeom>
        </p:spPr>
      </p:pic>
    </p:spTree>
    <p:extLst>
      <p:ext uri="{BB962C8B-B14F-4D97-AF65-F5344CB8AC3E}">
        <p14:creationId xmlns:p14="http://schemas.microsoft.com/office/powerpoint/2010/main" val="25109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E7664A-9E38-706A-D537-2D1DD088161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0402C9F-829E-229D-B7A8-4F23D5E0F19D}"/>
              </a:ext>
            </a:extLst>
          </p:cNvPr>
          <p:cNvSpPr>
            <a:spLocks noGrp="1"/>
          </p:cNvSpPr>
          <p:nvPr>
            <p:ph type="title"/>
          </p:nvPr>
        </p:nvSpPr>
        <p:spPr>
          <a:xfrm>
            <a:off x="8430037" y="2800346"/>
            <a:ext cx="3265126" cy="125244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RPL &amp; CT</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(STANDARDS</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1.6 – 1.7)</a:t>
            </a:r>
          </a:p>
        </p:txBody>
      </p:sp>
      <p:cxnSp>
        <p:nvCxnSpPr>
          <p:cNvPr id="55" name="Straight Connector 54">
            <a:extLst>
              <a:ext uri="{FF2B5EF4-FFF2-40B4-BE49-F238E27FC236}">
                <a16:creationId xmlns:a16="http://schemas.microsoft.com/office/drawing/2014/main" id="{BA59702F-9ABA-A68E-5D9A-027BE1ABDF9E}"/>
              </a:ext>
            </a:extLst>
          </p:cNvPr>
          <p:cNvCxnSpPr>
            <a:cxnSpLocks/>
          </p:cNvCxnSpPr>
          <p:nvPr/>
        </p:nvCxnSpPr>
        <p:spPr>
          <a:xfrm>
            <a:off x="8245334" y="2800346"/>
            <a:ext cx="0" cy="114039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552C83CA-2A0E-101D-8453-41943D541593}"/>
              </a:ext>
            </a:extLst>
          </p:cNvPr>
          <p:cNvPicPr>
            <a:picLocks noChangeAspect="1"/>
          </p:cNvPicPr>
          <p:nvPr/>
        </p:nvPicPr>
        <p:blipFill>
          <a:blip r:embed="rId3">
            <a:extLst>
              <a:ext uri="{96DAC541-7B7A-43D3-8B79-37D633B846F1}">
                <asvg:svgBlip xmlns:asvg="http://schemas.microsoft.com/office/drawing/2016/SVG/main" r:embed="rId4"/>
              </a:ext>
            </a:extLst>
          </a:blip>
          <a:srcRect l="25723" b="33377"/>
          <a:stretch>
            <a:fillRect/>
          </a:stretch>
        </p:blipFill>
        <p:spPr>
          <a:xfrm rot="10800000">
            <a:off x="9390358" y="-1"/>
            <a:ext cx="2801641" cy="2039135"/>
          </a:xfrm>
          <a:prstGeom prst="rect">
            <a:avLst/>
          </a:prstGeom>
        </p:spPr>
      </p:pic>
      <p:pic>
        <p:nvPicPr>
          <p:cNvPr id="5" name="Picture 4">
            <a:extLst>
              <a:ext uri="{FF2B5EF4-FFF2-40B4-BE49-F238E27FC236}">
                <a16:creationId xmlns:a16="http://schemas.microsoft.com/office/drawing/2014/main" id="{1EE963BA-9ADF-11A5-FF82-8D9A171CB9C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858801" y="870693"/>
            <a:ext cx="7130118" cy="4943898"/>
          </a:xfrm>
          <a:prstGeom prst="rect">
            <a:avLst/>
          </a:prstGeom>
        </p:spPr>
      </p:pic>
      <p:pic>
        <p:nvPicPr>
          <p:cNvPr id="2" name="Picture 1" descr="A black and white logo&#10;&#10;AI-generated content may be incorrect.">
            <a:extLst>
              <a:ext uri="{FF2B5EF4-FFF2-40B4-BE49-F238E27FC236}">
                <a16:creationId xmlns:a16="http://schemas.microsoft.com/office/drawing/2014/main" id="{32AE5EC4-3531-DBEC-0449-81E8A0AEFDEB}"/>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09514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F0F8BB-3233-56E1-E500-F8A4245B6D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869739-F774-E588-4CBC-6412AE5455A4}"/>
              </a:ext>
            </a:extLst>
          </p:cNvPr>
          <p:cNvSpPr>
            <a:spLocks noGrp="1"/>
          </p:cNvSpPr>
          <p:nvPr>
            <p:ph type="title"/>
          </p:nvPr>
        </p:nvSpPr>
        <p:spPr>
          <a:xfrm>
            <a:off x="1100393" y="982996"/>
            <a:ext cx="5389301" cy="147312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1.6</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VET students with prior skills, knowledge and competencies are supported to seek recognition of prior learning to progress through the relevant training product. </a:t>
            </a:r>
          </a:p>
        </p:txBody>
      </p:sp>
      <p:cxnSp>
        <p:nvCxnSpPr>
          <p:cNvPr id="9" name="Straight Connector 8">
            <a:extLst>
              <a:ext uri="{FF2B5EF4-FFF2-40B4-BE49-F238E27FC236}">
                <a16:creationId xmlns:a16="http://schemas.microsoft.com/office/drawing/2014/main" id="{76C8B364-E18F-0A0D-F0AD-73D31B0708F6}"/>
              </a:ext>
            </a:extLst>
          </p:cNvPr>
          <p:cNvCxnSpPr>
            <a:cxnSpLocks/>
          </p:cNvCxnSpPr>
          <p:nvPr/>
        </p:nvCxnSpPr>
        <p:spPr>
          <a:xfrm>
            <a:off x="915690" y="982996"/>
            <a:ext cx="0" cy="1398697"/>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9E970BFB-4D27-70C1-68C3-4C3B8A2E6963}"/>
              </a:ext>
            </a:extLst>
          </p:cNvPr>
          <p:cNvSpPr txBox="1">
            <a:spLocks/>
          </p:cNvSpPr>
          <p:nvPr/>
        </p:nvSpPr>
        <p:spPr>
          <a:xfrm>
            <a:off x="1100393" y="3058848"/>
            <a:ext cx="4684181" cy="30966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Offer and promote RPL where suitable.</a:t>
            </a:r>
          </a:p>
          <a:p>
            <a:pPr fontAlgn="base"/>
            <a:r>
              <a:rPr lang="en-AU" sz="1600" noProof="0">
                <a:solidFill>
                  <a:srgbClr val="4A4B4C"/>
                </a:solidFill>
                <a:cs typeface="Arial" panose="020B0604020202020204" pitchFamily="34" charset="0"/>
              </a:rPr>
              <a:t>RPL must be fair, rigorous, and consistent with the assessment system.</a:t>
            </a:r>
          </a:p>
          <a:p>
            <a:pPr fontAlgn="base"/>
            <a:r>
              <a:rPr lang="en-AU" sz="1600" noProof="0">
                <a:solidFill>
                  <a:srgbClr val="4A4B4C"/>
                </a:solidFill>
                <a:cs typeface="Arial" panose="020B0604020202020204" pitchFamily="34" charset="0"/>
              </a:rPr>
              <a:t>Document decisions thoroughly.</a:t>
            </a:r>
          </a:p>
          <a:p>
            <a:pPr fontAlgn="base"/>
            <a:r>
              <a:rPr lang="en-AU" sz="1600" noProof="0">
                <a:solidFill>
                  <a:srgbClr val="4A4B4C"/>
                </a:solidFill>
                <a:cs typeface="Arial" panose="020B0604020202020204" pitchFamily="34" charset="0"/>
              </a:rPr>
              <a:t>RPL assessors must meet trainer/assessor requirements.</a:t>
            </a:r>
          </a:p>
          <a:p>
            <a:pPr fontAlgn="base"/>
            <a:endParaRPr lang="en-AU" sz="1600" noProof="0">
              <a:solidFill>
                <a:srgbClr val="4A4B4C"/>
              </a:solidFill>
              <a:cs typeface="Arial" panose="020B0604020202020204" pitchFamily="34" charset="0"/>
            </a:endParaRPr>
          </a:p>
        </p:txBody>
      </p:sp>
      <p:pic>
        <p:nvPicPr>
          <p:cNvPr id="5" name="Picture 4">
            <a:extLst>
              <a:ext uri="{FF2B5EF4-FFF2-40B4-BE49-F238E27FC236}">
                <a16:creationId xmlns:a16="http://schemas.microsoft.com/office/drawing/2014/main" id="{65AC39FF-5F1A-FED6-C030-644D3267F8E0}"/>
              </a:ext>
            </a:extLst>
          </p:cNvPr>
          <p:cNvPicPr>
            <a:picLocks noChangeAspect="1"/>
          </p:cNvPicPr>
          <p:nvPr/>
        </p:nvPicPr>
        <p:blipFill>
          <a:blip r:embed="rId3"/>
          <a:stretch>
            <a:fillRect/>
          </a:stretch>
        </p:blipFill>
        <p:spPr>
          <a:xfrm>
            <a:off x="6674396" y="1264595"/>
            <a:ext cx="4428472" cy="3882637"/>
          </a:xfrm>
          <a:prstGeom prst="rect">
            <a:avLst/>
          </a:prstGeom>
        </p:spPr>
      </p:pic>
      <p:pic>
        <p:nvPicPr>
          <p:cNvPr id="2" name="Picture 1" descr="A black and white logo&#10;&#10;AI-generated content may be incorrect.">
            <a:extLst>
              <a:ext uri="{FF2B5EF4-FFF2-40B4-BE49-F238E27FC236}">
                <a16:creationId xmlns:a16="http://schemas.microsoft.com/office/drawing/2014/main" id="{98B7219A-F878-77F0-B3D5-E1B60328731F}"/>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87922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D682E2-1769-1595-F069-99191AACE766}"/>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4A34D25-C2C9-A76F-90E0-D7161878B80C}"/>
              </a:ext>
            </a:extLst>
          </p:cNvPr>
          <p:cNvSpPr txBox="1">
            <a:spLocks/>
          </p:cNvSpPr>
          <p:nvPr/>
        </p:nvSpPr>
        <p:spPr>
          <a:xfrm>
            <a:off x="965773" y="2554994"/>
            <a:ext cx="5748982" cy="2816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panose="020B0604020202020204" pitchFamily="34" charset="0"/>
              </a:rPr>
              <a:t>TIPS:</a:t>
            </a:r>
            <a:endParaRPr lang="en-AU" sz="1600" noProof="0">
              <a:solidFill>
                <a:srgbClr val="325EAB"/>
              </a:solidFill>
              <a:cs typeface="Arial" panose="020B0604020202020204" pitchFamily="34" charset="0"/>
            </a:endParaRPr>
          </a:p>
          <a:p>
            <a:pPr fontAlgn="base"/>
            <a:r>
              <a:rPr lang="en-AU" sz="1600" noProof="0">
                <a:solidFill>
                  <a:srgbClr val="4A4B4C"/>
                </a:solidFill>
                <a:latin typeface="Arial"/>
                <a:cs typeface="Arial"/>
              </a:rPr>
              <a:t>Demonstrate how your RPL policies, processes and tools are designed and applied with the </a:t>
            </a:r>
            <a:r>
              <a:rPr lang="en-AU" sz="1600" b="1" noProof="0">
                <a:solidFill>
                  <a:srgbClr val="38C0C5"/>
                </a:solidFill>
                <a:latin typeface="Arial"/>
                <a:cs typeface="Arial"/>
              </a:rPr>
              <a:t>same rigour as your assessment system</a:t>
            </a:r>
            <a:r>
              <a:rPr lang="en-AU" sz="1600" noProof="0">
                <a:solidFill>
                  <a:srgbClr val="38C0C5"/>
                </a:solidFill>
                <a:latin typeface="Arial"/>
                <a:cs typeface="Arial"/>
              </a:rPr>
              <a:t>, </a:t>
            </a:r>
            <a:r>
              <a:rPr lang="en-AU" sz="1600" noProof="0">
                <a:solidFill>
                  <a:srgbClr val="4A4B4C"/>
                </a:solidFill>
                <a:latin typeface="Arial"/>
                <a:cs typeface="Arial"/>
              </a:rPr>
              <a:t>including that they ensure currency of evidence provided by the VET student.</a:t>
            </a:r>
          </a:p>
          <a:p>
            <a:pPr fontAlgn="base"/>
            <a:r>
              <a:rPr lang="en-AU" sz="1600" noProof="0">
                <a:solidFill>
                  <a:srgbClr val="4A4B4C"/>
                </a:solidFill>
                <a:latin typeface="Arial"/>
                <a:cs typeface="Arial"/>
              </a:rPr>
              <a:t>If third-parties are involved, the RTO's practices rigorous validation of their RPL practices and processed and students know the extent of the third-party's involvement in assessment.</a:t>
            </a:r>
            <a:endParaRPr lang="en-AU" noProof="0">
              <a:cs typeface="Arial"/>
            </a:endParaRPr>
          </a:p>
          <a:p>
            <a:r>
              <a:rPr lang="en-AU" sz="1600" noProof="0">
                <a:solidFill>
                  <a:srgbClr val="4A4B4C"/>
                </a:solidFill>
                <a:latin typeface="Arial"/>
                <a:cs typeface="Arial"/>
              </a:rPr>
              <a:t>Demonstrating how you work with VET students in relation to the amount of gap training required, how that training will be delivered and any costs associated with it. </a:t>
            </a:r>
            <a:endParaRPr lang="en-AU" sz="1600" noProof="0">
              <a:solidFill>
                <a:srgbClr val="4A4B4C"/>
              </a:solidFill>
              <a:cs typeface="Arial" panose="020B0604020202020204" pitchFamily="34" charset="0"/>
            </a:endParaRPr>
          </a:p>
        </p:txBody>
      </p:sp>
      <p:sp>
        <p:nvSpPr>
          <p:cNvPr id="7" name="Title 1">
            <a:extLst>
              <a:ext uri="{FF2B5EF4-FFF2-40B4-BE49-F238E27FC236}">
                <a16:creationId xmlns:a16="http://schemas.microsoft.com/office/drawing/2014/main" id="{37553A33-C463-410E-2BCC-BEC748ACAE26}"/>
              </a:ext>
            </a:extLst>
          </p:cNvPr>
          <p:cNvSpPr>
            <a:spLocks noGrp="1"/>
          </p:cNvSpPr>
          <p:nvPr>
            <p:ph type="title"/>
          </p:nvPr>
        </p:nvSpPr>
        <p:spPr>
          <a:xfrm>
            <a:off x="1100393" y="982996"/>
            <a:ext cx="5389301" cy="147312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1.6</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VET students with prior skills, knowledge and competencies are supported to seek recognition of prior learning to progress through the relevant training product. </a:t>
            </a:r>
          </a:p>
        </p:txBody>
      </p:sp>
      <p:cxnSp>
        <p:nvCxnSpPr>
          <p:cNvPr id="8" name="Straight Connector 7">
            <a:extLst>
              <a:ext uri="{FF2B5EF4-FFF2-40B4-BE49-F238E27FC236}">
                <a16:creationId xmlns:a16="http://schemas.microsoft.com/office/drawing/2014/main" id="{02D779FA-FCA2-156E-B7D8-B0C0BD7DFEE1}"/>
              </a:ext>
            </a:extLst>
          </p:cNvPr>
          <p:cNvCxnSpPr>
            <a:cxnSpLocks/>
          </p:cNvCxnSpPr>
          <p:nvPr/>
        </p:nvCxnSpPr>
        <p:spPr>
          <a:xfrm>
            <a:off x="915690" y="982996"/>
            <a:ext cx="0" cy="1398697"/>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Picture 2" descr="A person and person standing next to a clipboard&#10;&#10;AI-generated content may be incorrect.">
            <a:extLst>
              <a:ext uri="{FF2B5EF4-FFF2-40B4-BE49-F238E27FC236}">
                <a16:creationId xmlns:a16="http://schemas.microsoft.com/office/drawing/2014/main" id="{A3EB0EA5-D43E-48D9-E18A-94EEDB4F8C1E}"/>
              </a:ext>
            </a:extLst>
          </p:cNvPr>
          <p:cNvPicPr>
            <a:picLocks noChangeAspect="1"/>
          </p:cNvPicPr>
          <p:nvPr/>
        </p:nvPicPr>
        <p:blipFill>
          <a:blip r:embed="rId3"/>
          <a:stretch>
            <a:fillRect/>
          </a:stretch>
        </p:blipFill>
        <p:spPr>
          <a:xfrm>
            <a:off x="6939815" y="1077747"/>
            <a:ext cx="4385622" cy="4418178"/>
          </a:xfrm>
          <a:prstGeom prst="rect">
            <a:avLst/>
          </a:prstGeom>
        </p:spPr>
      </p:pic>
      <p:pic>
        <p:nvPicPr>
          <p:cNvPr id="2" name="Picture 1" descr="A black and white logo&#10;&#10;AI-generated content may be incorrect.">
            <a:extLst>
              <a:ext uri="{FF2B5EF4-FFF2-40B4-BE49-F238E27FC236}">
                <a16:creationId xmlns:a16="http://schemas.microsoft.com/office/drawing/2014/main" id="{3EB976EE-D76C-C59D-E488-4AA13344A01C}"/>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74077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BB54EA-EAFC-FBE5-44EC-A0E216FD09C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07449F2-FE5F-5E99-490C-5A0699E553ED}"/>
              </a:ext>
            </a:extLst>
          </p:cNvPr>
          <p:cNvSpPr>
            <a:spLocks noGrp="1"/>
          </p:cNvSpPr>
          <p:nvPr>
            <p:ph type="title"/>
          </p:nvPr>
        </p:nvSpPr>
        <p:spPr>
          <a:xfrm>
            <a:off x="1100393" y="892631"/>
            <a:ext cx="5389301" cy="1548800"/>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1.7</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VET students who have completed an equivalent training product are supported to obtain a credit transfer. </a:t>
            </a:r>
          </a:p>
        </p:txBody>
      </p:sp>
      <p:cxnSp>
        <p:nvCxnSpPr>
          <p:cNvPr id="9" name="Straight Connector 8">
            <a:extLst>
              <a:ext uri="{FF2B5EF4-FFF2-40B4-BE49-F238E27FC236}">
                <a16:creationId xmlns:a16="http://schemas.microsoft.com/office/drawing/2014/main" id="{B025D20B-5670-8489-646F-D25E2F7E5832}"/>
              </a:ext>
            </a:extLst>
          </p:cNvPr>
          <p:cNvCxnSpPr>
            <a:cxnSpLocks/>
          </p:cNvCxnSpPr>
          <p:nvPr/>
        </p:nvCxnSpPr>
        <p:spPr>
          <a:xfrm>
            <a:off x="915690" y="1034143"/>
            <a:ext cx="0" cy="1230085"/>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5B7B2B54-4CF2-1A92-5214-90A78EBF5446}"/>
              </a:ext>
            </a:extLst>
          </p:cNvPr>
          <p:cNvSpPr txBox="1">
            <a:spLocks/>
          </p:cNvSpPr>
          <p:nvPr/>
        </p:nvSpPr>
        <p:spPr>
          <a:xfrm>
            <a:off x="1100393" y="2611966"/>
            <a:ext cx="4684181" cy="28568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Clearly communicate the credit transfer policy before enrolment.</a:t>
            </a:r>
          </a:p>
          <a:p>
            <a:pPr fontAlgn="base"/>
            <a:r>
              <a:rPr lang="en-AU" sz="1600" noProof="0">
                <a:solidFill>
                  <a:srgbClr val="4A4B4C"/>
                </a:solidFill>
                <a:cs typeface="Arial" panose="020B0604020202020204" pitchFamily="34" charset="0"/>
              </a:rPr>
              <a:t>Base credit decisions on authenticated AQF documents or transcripts.</a:t>
            </a:r>
          </a:p>
          <a:p>
            <a:pPr fontAlgn="base"/>
            <a:r>
              <a:rPr lang="en-AU" sz="1600" noProof="0">
                <a:solidFill>
                  <a:srgbClr val="4A4B4C"/>
                </a:solidFill>
                <a:cs typeface="Arial" panose="020B0604020202020204" pitchFamily="34" charset="0"/>
              </a:rPr>
              <a:t>Where credit is denied, provide alternatives (e.g. RPL) and reasoning.</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5" name="Picture 4">
            <a:extLst>
              <a:ext uri="{FF2B5EF4-FFF2-40B4-BE49-F238E27FC236}">
                <a16:creationId xmlns:a16="http://schemas.microsoft.com/office/drawing/2014/main" id="{5BD83E7B-D4A4-5DB8-B5F6-EBC9ED6B002B}"/>
              </a:ext>
            </a:extLst>
          </p:cNvPr>
          <p:cNvPicPr>
            <a:picLocks noChangeAspect="1"/>
          </p:cNvPicPr>
          <p:nvPr/>
        </p:nvPicPr>
        <p:blipFill>
          <a:blip r:embed="rId3"/>
          <a:stretch>
            <a:fillRect/>
          </a:stretch>
        </p:blipFill>
        <p:spPr>
          <a:xfrm>
            <a:off x="6674396" y="1389199"/>
            <a:ext cx="4313595" cy="4079602"/>
          </a:xfrm>
          <a:prstGeom prst="rect">
            <a:avLst/>
          </a:prstGeom>
        </p:spPr>
      </p:pic>
      <p:pic>
        <p:nvPicPr>
          <p:cNvPr id="2" name="Picture 1" descr="A black and white logo&#10;&#10;AI-generated content may be incorrect.">
            <a:extLst>
              <a:ext uri="{FF2B5EF4-FFF2-40B4-BE49-F238E27FC236}">
                <a16:creationId xmlns:a16="http://schemas.microsoft.com/office/drawing/2014/main" id="{4F99EE2C-67FD-6C73-9C55-CDDE4E77A7FA}"/>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61596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9AA18A-FBA5-CF7D-60F7-1CF041AE8104}"/>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77970AD-7954-583A-73C0-452DFCDDF08A}"/>
              </a:ext>
            </a:extLst>
          </p:cNvPr>
          <p:cNvSpPr txBox="1">
            <a:spLocks/>
          </p:cNvSpPr>
          <p:nvPr/>
        </p:nvSpPr>
        <p:spPr>
          <a:xfrm>
            <a:off x="915690" y="2441430"/>
            <a:ext cx="5848998" cy="30544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a:rPr>
              <a:t>TIPS:</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Where you do not grant credit transfer, because the unit of competency is not deemed equivalent, you provide students with an </a:t>
            </a:r>
            <a:r>
              <a:rPr lang="en-AU" sz="1600" b="1" noProof="0">
                <a:solidFill>
                  <a:srgbClr val="38C0C5"/>
                </a:solidFill>
                <a:cs typeface="Arial" panose="020B0604020202020204" pitchFamily="34" charset="0"/>
              </a:rPr>
              <a:t>appropriate alternative pathway</a:t>
            </a:r>
            <a:r>
              <a:rPr lang="en-AU" sz="1600" noProof="0">
                <a:solidFill>
                  <a:srgbClr val="4A4B4C"/>
                </a:solidFill>
                <a:cs typeface="Arial" panose="020B0604020202020204" pitchFamily="34" charset="0"/>
              </a:rPr>
              <a:t>, such as RPL.</a:t>
            </a:r>
          </a:p>
          <a:p>
            <a:pPr fontAlgn="base"/>
            <a:r>
              <a:rPr lang="en-AU" sz="1600" b="1" noProof="0">
                <a:solidFill>
                  <a:srgbClr val="38C0C5"/>
                </a:solidFill>
                <a:cs typeface="Arial" panose="020B0604020202020204" pitchFamily="34" charset="0"/>
              </a:rPr>
              <a:t>Authenticating AQF certification documentation </a:t>
            </a:r>
            <a:r>
              <a:rPr lang="en-AU" sz="1600" noProof="0">
                <a:solidFill>
                  <a:srgbClr val="4A4B4C"/>
                </a:solidFill>
                <a:cs typeface="Arial" panose="020B0604020202020204" pitchFamily="34" charset="0"/>
              </a:rPr>
              <a:t>provided by students (including authenticated VET transcripts) in support of credit transfer requests by directly accessing the USI transcript service or by contacting the issuing organisation to verify authenticity.</a:t>
            </a:r>
          </a:p>
          <a:p>
            <a:pPr fontAlgn="base"/>
            <a:r>
              <a:rPr lang="en-AU" sz="1600">
                <a:solidFill>
                  <a:srgbClr val="4A4B4C"/>
                </a:solidFill>
                <a:cs typeface="Arial" panose="020B0604020202020204" pitchFamily="34" charset="0"/>
              </a:rPr>
              <a:t>Equivalence is </a:t>
            </a:r>
            <a:r>
              <a:rPr lang="en-AU" sz="1600" b="1">
                <a:solidFill>
                  <a:srgbClr val="38C0C5"/>
                </a:solidFill>
                <a:cs typeface="Arial" panose="020B0604020202020204" pitchFamily="34" charset="0"/>
              </a:rPr>
              <a:t>clearly e</a:t>
            </a:r>
            <a:r>
              <a:rPr lang="en-AU" sz="1600" b="1" noProof="0" err="1">
                <a:solidFill>
                  <a:srgbClr val="38C0C5"/>
                </a:solidFill>
                <a:cs typeface="Arial" panose="020B0604020202020204" pitchFamily="34" charset="0"/>
              </a:rPr>
              <a:t>videnced</a:t>
            </a:r>
            <a:r>
              <a:rPr lang="en-AU" sz="1600" b="1" noProof="0">
                <a:solidFill>
                  <a:srgbClr val="38C0C5"/>
                </a:solidFill>
                <a:cs typeface="Arial" panose="020B0604020202020204" pitchFamily="34" charset="0"/>
              </a:rPr>
              <a:t> </a:t>
            </a:r>
            <a:r>
              <a:rPr lang="en-AU" sz="1600" noProof="0">
                <a:solidFill>
                  <a:srgbClr val="4A4B4C"/>
                </a:solidFill>
                <a:cs typeface="Arial" panose="020B0604020202020204" pitchFamily="34" charset="0"/>
              </a:rPr>
              <a:t>before applying credit</a:t>
            </a:r>
            <a:r>
              <a:rPr lang="en-AU" sz="1600" noProof="0">
                <a:solidFill>
                  <a:srgbClr val="4A4B4C"/>
                </a:solidFill>
                <a:latin typeface="Arial"/>
                <a:cs typeface="Arial"/>
              </a:rPr>
              <a:t>.</a:t>
            </a:r>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5" name="Title 1">
            <a:extLst>
              <a:ext uri="{FF2B5EF4-FFF2-40B4-BE49-F238E27FC236}">
                <a16:creationId xmlns:a16="http://schemas.microsoft.com/office/drawing/2014/main" id="{602A9209-FC5E-BE19-F7B9-E88280D6330F}"/>
              </a:ext>
            </a:extLst>
          </p:cNvPr>
          <p:cNvSpPr>
            <a:spLocks noGrp="1"/>
          </p:cNvSpPr>
          <p:nvPr>
            <p:ph type="title"/>
          </p:nvPr>
        </p:nvSpPr>
        <p:spPr>
          <a:xfrm>
            <a:off x="1100393" y="892631"/>
            <a:ext cx="5389301" cy="1548800"/>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1.7</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VET students who have completed an equivalent training product are supported to obtain a credit transfer. </a:t>
            </a:r>
          </a:p>
        </p:txBody>
      </p:sp>
      <p:cxnSp>
        <p:nvCxnSpPr>
          <p:cNvPr id="7" name="Straight Connector 6">
            <a:extLst>
              <a:ext uri="{FF2B5EF4-FFF2-40B4-BE49-F238E27FC236}">
                <a16:creationId xmlns:a16="http://schemas.microsoft.com/office/drawing/2014/main" id="{6253ABE4-D176-44F1-0623-C50368DDA2DC}"/>
              </a:ext>
            </a:extLst>
          </p:cNvPr>
          <p:cNvCxnSpPr>
            <a:cxnSpLocks/>
          </p:cNvCxnSpPr>
          <p:nvPr/>
        </p:nvCxnSpPr>
        <p:spPr>
          <a:xfrm>
            <a:off x="915690" y="1034143"/>
            <a:ext cx="0" cy="1230085"/>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person and person standing next to a clipboard&#10;&#10;AI-generated content may be incorrect.">
            <a:extLst>
              <a:ext uri="{FF2B5EF4-FFF2-40B4-BE49-F238E27FC236}">
                <a16:creationId xmlns:a16="http://schemas.microsoft.com/office/drawing/2014/main" id="{1EAADE6C-F5D1-A95F-AE76-5C12C46766C3}"/>
              </a:ext>
            </a:extLst>
          </p:cNvPr>
          <p:cNvPicPr>
            <a:picLocks noChangeAspect="1"/>
          </p:cNvPicPr>
          <p:nvPr/>
        </p:nvPicPr>
        <p:blipFill>
          <a:blip r:embed="rId3"/>
          <a:stretch>
            <a:fillRect/>
          </a:stretch>
        </p:blipFill>
        <p:spPr>
          <a:xfrm>
            <a:off x="6939815" y="1077747"/>
            <a:ext cx="4385622" cy="441817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AA5B322F-35EB-6C16-3115-A51DDF0B3689}"/>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406495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72CE-E992-D665-026F-BF735D8DAE4A}"/>
              </a:ext>
            </a:extLst>
          </p:cNvPr>
          <p:cNvSpPr>
            <a:spLocks noGrp="1"/>
          </p:cNvSpPr>
          <p:nvPr>
            <p:ph type="title"/>
          </p:nvPr>
        </p:nvSpPr>
        <p:spPr>
          <a:xfrm>
            <a:off x="842444" y="1970601"/>
            <a:ext cx="5051156" cy="1325563"/>
          </a:xfrm>
        </p:spPr>
        <p:txBody>
          <a:bodyPr>
            <a:normAutofit/>
          </a:bodyPr>
          <a:lstStyle/>
          <a:p>
            <a:r>
              <a:rPr lang="en-AU" sz="2900" b="1" noProof="0">
                <a:solidFill>
                  <a:srgbClr val="325EAB"/>
                </a:solidFill>
                <a:latin typeface="Arial Black" panose="020B0604020202020204" pitchFamily="34" charset="0"/>
                <a:cs typeface="Arial Black" panose="020B0604020202020204" pitchFamily="34" charset="0"/>
              </a:rPr>
              <a:t>ACKNOWLEDGEMENT OF COUNTRY</a:t>
            </a:r>
          </a:p>
        </p:txBody>
      </p:sp>
      <p:sp>
        <p:nvSpPr>
          <p:cNvPr id="3" name="Content Placeholder 2">
            <a:extLst>
              <a:ext uri="{FF2B5EF4-FFF2-40B4-BE49-F238E27FC236}">
                <a16:creationId xmlns:a16="http://schemas.microsoft.com/office/drawing/2014/main" id="{9804D11A-9D04-CB70-286F-07CD0CE27CC1}"/>
              </a:ext>
            </a:extLst>
          </p:cNvPr>
          <p:cNvSpPr>
            <a:spLocks noGrp="1"/>
          </p:cNvSpPr>
          <p:nvPr>
            <p:ph idx="1"/>
          </p:nvPr>
        </p:nvSpPr>
        <p:spPr>
          <a:xfrm>
            <a:off x="842444" y="3079189"/>
            <a:ext cx="4083517" cy="2097496"/>
          </a:xfrm>
        </p:spPr>
        <p:txBody>
          <a:bodyPr anchor="ctr">
            <a:normAutofit/>
          </a:bodyPr>
          <a:lstStyle/>
          <a:p>
            <a:pPr marL="0" indent="0" fontAlgn="base">
              <a:buNone/>
            </a:pPr>
            <a:r>
              <a:rPr lang="en-AU" sz="1800" noProof="0">
                <a:solidFill>
                  <a:srgbClr val="4A4B4C"/>
                </a:solidFill>
                <a:latin typeface="Arial"/>
                <a:cs typeface="Arial"/>
              </a:rPr>
              <a:t>We would like to acknowledge the traditional​ custodians of the lands and waterways we are meeting upon today. We pay our respect to all elders past, present and emerging and all  Aboriginal and Torres Strait Islander people in today’s session. </a:t>
            </a:r>
          </a:p>
        </p:txBody>
      </p:sp>
    </p:spTree>
    <p:extLst>
      <p:ext uri="{BB962C8B-B14F-4D97-AF65-F5344CB8AC3E}">
        <p14:creationId xmlns:p14="http://schemas.microsoft.com/office/powerpoint/2010/main" val="314013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54C1A7-E7F9-B8C2-EB1B-09AAEC0B4CA0}"/>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5F0E0-6139-92E8-E207-A26B04A58706}"/>
              </a:ext>
            </a:extLst>
          </p:cNvPr>
          <p:cNvSpPr txBox="1">
            <a:spLocks/>
          </p:cNvSpPr>
          <p:nvPr/>
        </p:nvSpPr>
        <p:spPr>
          <a:xfrm>
            <a:off x="895803" y="1824099"/>
            <a:ext cx="7427091" cy="41288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COMMON PITFALLS:</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Not explaining why credit transfer was refused.</a:t>
            </a:r>
          </a:p>
          <a:p>
            <a:pPr fontAlgn="base"/>
            <a:r>
              <a:rPr lang="en-AU" sz="1600" noProof="0">
                <a:solidFill>
                  <a:srgbClr val="4A4B4C"/>
                </a:solidFill>
                <a:cs typeface="Arial" panose="020B0604020202020204" pitchFamily="34" charset="0"/>
              </a:rPr>
              <a:t>Failing to check document authenticity (e.g. USI portal).</a:t>
            </a:r>
          </a:p>
          <a:p>
            <a:pPr fontAlgn="base"/>
            <a:r>
              <a:rPr lang="en-AU" sz="1600" noProof="0">
                <a:solidFill>
                  <a:srgbClr val="4A4B4C"/>
                </a:solidFill>
                <a:cs typeface="Arial" panose="020B0604020202020204" pitchFamily="34" charset="0"/>
              </a:rPr>
              <a:t>Issuing qualifications wholly via credit/RPL without adequate assurance</a:t>
            </a:r>
          </a:p>
          <a:p>
            <a:pPr fontAlgn="base"/>
            <a:r>
              <a:rPr lang="en-AU" sz="1600">
                <a:solidFill>
                  <a:srgbClr val="4A4B4C"/>
                </a:solidFill>
                <a:cs typeface="Arial" panose="020B0604020202020204" pitchFamily="34" charset="0"/>
              </a:rPr>
              <a:t>RPL is listed on ASQA Risk Priorities for 2024-25.</a:t>
            </a:r>
          </a:p>
          <a:p>
            <a:pPr fontAlgn="base"/>
            <a:r>
              <a:rPr lang="en-AU" sz="1600">
                <a:solidFill>
                  <a:srgbClr val="4A4B4C"/>
                </a:solidFill>
                <a:cs typeface="Arial" panose="020B0604020202020204" pitchFamily="34" charset="0"/>
              </a:rPr>
              <a:t>Offering RPL as an “easy” or “fast” pathway.</a:t>
            </a:r>
          </a:p>
          <a:p>
            <a:pPr fontAlgn="base"/>
            <a:r>
              <a:rPr lang="en-AU" sz="1600">
                <a:solidFill>
                  <a:srgbClr val="4A4B4C"/>
                </a:solidFill>
                <a:cs typeface="Arial" panose="020B0604020202020204" pitchFamily="34" charset="0"/>
              </a:rPr>
              <a:t>Outsourcing to unqualified third parties.</a:t>
            </a:r>
          </a:p>
          <a:p>
            <a:pPr fontAlgn="base"/>
            <a:r>
              <a:rPr lang="en-AU" sz="1600">
                <a:solidFill>
                  <a:srgbClr val="4A4B4C"/>
                </a:solidFill>
                <a:cs typeface="Arial" panose="020B0604020202020204" pitchFamily="34" charset="0"/>
              </a:rPr>
              <a:t>Not verifying evidence authenticity.</a:t>
            </a:r>
          </a:p>
          <a:p>
            <a:pPr fontAlgn="base"/>
            <a:r>
              <a:rPr lang="en-AU" sz="1600">
                <a:solidFill>
                  <a:srgbClr val="4A4B4C"/>
                </a:solidFill>
                <a:cs typeface="Arial" panose="020B0604020202020204" pitchFamily="34" charset="0"/>
              </a:rPr>
              <a:t>Failing to assess for gaps or provide bridging training.</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sp>
        <p:nvSpPr>
          <p:cNvPr id="5" name="Title 1">
            <a:extLst>
              <a:ext uri="{FF2B5EF4-FFF2-40B4-BE49-F238E27FC236}">
                <a16:creationId xmlns:a16="http://schemas.microsoft.com/office/drawing/2014/main" id="{8F214CC0-B8CA-EF2B-DC09-CF0DEFEFBA43}"/>
              </a:ext>
            </a:extLst>
          </p:cNvPr>
          <p:cNvSpPr>
            <a:spLocks noGrp="1"/>
          </p:cNvSpPr>
          <p:nvPr>
            <p:ph type="title"/>
          </p:nvPr>
        </p:nvSpPr>
        <p:spPr>
          <a:xfrm>
            <a:off x="1100393" y="1191211"/>
            <a:ext cx="5389301" cy="632888"/>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a:t>
            </a:r>
            <a:r>
              <a:rPr lang="en-AU" sz="2900" b="1">
                <a:solidFill>
                  <a:srgbClr val="325EAB"/>
                </a:solidFill>
                <a:latin typeface="Arial Black" panose="020B0604020202020204" pitchFamily="34" charset="0"/>
                <a:cs typeface="Arial Black" panose="020B0604020202020204" pitchFamily="34" charset="0"/>
              </a:rPr>
              <a:t>S</a:t>
            </a:r>
            <a:r>
              <a:rPr lang="en-AU" sz="2900" b="1" noProof="0">
                <a:solidFill>
                  <a:srgbClr val="325EAB"/>
                </a:solidFill>
                <a:latin typeface="Arial Black" panose="020B0604020202020204" pitchFamily="34" charset="0"/>
                <a:cs typeface="Arial Black" panose="020B0604020202020204" pitchFamily="34" charset="0"/>
              </a:rPr>
              <a:t> 1.6 &amp; 1.7</a:t>
            </a:r>
            <a:br>
              <a:rPr lang="en-AU" sz="2900" b="1" noProof="0">
                <a:solidFill>
                  <a:srgbClr val="325EAB"/>
                </a:solidFill>
                <a:latin typeface="Arial Black" panose="020B0604020202020204" pitchFamily="34" charset="0"/>
                <a:cs typeface="Arial Black" panose="020B0604020202020204" pitchFamily="34" charset="0"/>
              </a:rPr>
            </a:br>
            <a:endParaRPr lang="en-AU" sz="1800" noProof="0">
              <a:solidFill>
                <a:srgbClr val="325EAB"/>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756A0E2-676E-0684-35F6-C355098EECE2}"/>
              </a:ext>
            </a:extLst>
          </p:cNvPr>
          <p:cNvCxnSpPr>
            <a:cxnSpLocks/>
          </p:cNvCxnSpPr>
          <p:nvPr/>
        </p:nvCxnSpPr>
        <p:spPr>
          <a:xfrm>
            <a:off x="915690" y="1034143"/>
            <a:ext cx="0" cy="632888"/>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519ADCB-93E3-AF9E-693A-21B6E2705FC0}"/>
              </a:ext>
            </a:extLst>
          </p:cNvPr>
          <p:cNvPicPr>
            <a:picLocks noChangeAspect="1"/>
          </p:cNvPicPr>
          <p:nvPr/>
        </p:nvPicPr>
        <p:blipFill>
          <a:blip r:embed="rId3"/>
          <a:srcRect b="25571"/>
          <a:stretch>
            <a:fillRect/>
          </a:stretch>
        </p:blipFill>
        <p:spPr>
          <a:xfrm>
            <a:off x="7527966" y="1454575"/>
            <a:ext cx="3981610" cy="3753757"/>
          </a:xfrm>
          <a:prstGeom prst="rect">
            <a:avLst/>
          </a:prstGeom>
        </p:spPr>
      </p:pic>
      <p:pic>
        <p:nvPicPr>
          <p:cNvPr id="2" name="Picture 1" descr="A black and white logo&#10;&#10;AI-generated content may be incorrect.">
            <a:extLst>
              <a:ext uri="{FF2B5EF4-FFF2-40B4-BE49-F238E27FC236}">
                <a16:creationId xmlns:a16="http://schemas.microsoft.com/office/drawing/2014/main" id="{05F07DEE-A3E1-C958-4DB9-D69480B9FD3B}"/>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15214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D52ED6-05BA-D634-6FDD-51BB3AAB30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B733209-E6FA-8BB0-D2FC-01EC21E5E2F7}"/>
              </a:ext>
            </a:extLst>
          </p:cNvPr>
          <p:cNvSpPr>
            <a:spLocks noGrp="1"/>
          </p:cNvSpPr>
          <p:nvPr>
            <p:ph type="title"/>
          </p:nvPr>
        </p:nvSpPr>
        <p:spPr>
          <a:xfrm>
            <a:off x="1100392" y="765357"/>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SELF ASSURANCE QUESTIONS</a:t>
            </a:r>
          </a:p>
        </p:txBody>
      </p:sp>
      <p:sp>
        <p:nvSpPr>
          <p:cNvPr id="2" name="Content Placeholder 2">
            <a:extLst>
              <a:ext uri="{FF2B5EF4-FFF2-40B4-BE49-F238E27FC236}">
                <a16:creationId xmlns:a16="http://schemas.microsoft.com/office/drawing/2014/main" id="{900537BC-F667-F145-F71B-94C5630740B9}"/>
              </a:ext>
            </a:extLst>
          </p:cNvPr>
          <p:cNvSpPr txBox="1">
            <a:spLocks/>
          </p:cNvSpPr>
          <p:nvPr/>
        </p:nvSpPr>
        <p:spPr>
          <a:xfrm>
            <a:off x="1100393" y="1676402"/>
            <a:ext cx="9940140" cy="43993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800" b="1" noProof="0">
                <a:solidFill>
                  <a:srgbClr val="325EAB"/>
                </a:solidFill>
                <a:latin typeface="Arial Black" panose="020B0604020202020204" pitchFamily="34" charset="0"/>
                <a:cs typeface="Arial Black" panose="020B0604020202020204" pitchFamily="34" charset="0"/>
              </a:rPr>
              <a:t>CREDIT TRANSFER &amp; RPL</a:t>
            </a:r>
          </a:p>
          <a:p>
            <a:pPr fontAlgn="base"/>
            <a:r>
              <a:rPr lang="en-AU" sz="1600" noProof="0">
                <a:solidFill>
                  <a:srgbClr val="4A4B4C"/>
                </a:solidFill>
                <a:cs typeface="Arial" panose="020B0604020202020204" pitchFamily="34" charset="0"/>
              </a:rPr>
              <a:t>How do we ensure students are informed about RPL early in their engagement?</a:t>
            </a:r>
          </a:p>
          <a:p>
            <a:pPr fontAlgn="base"/>
            <a:r>
              <a:rPr lang="en-AU" sz="1600" noProof="0">
                <a:solidFill>
                  <a:srgbClr val="4A4B4C"/>
                </a:solidFill>
                <a:cs typeface="Arial" panose="020B0604020202020204" pitchFamily="34" charset="0"/>
              </a:rPr>
              <a:t>Are RPL assessments conducted with the same rigour and fairness as other assessments?</a:t>
            </a:r>
          </a:p>
          <a:p>
            <a:pPr fontAlgn="base"/>
            <a:r>
              <a:rPr lang="en-AU" sz="1600" noProof="0">
                <a:solidFill>
                  <a:srgbClr val="4A4B4C"/>
                </a:solidFill>
                <a:cs typeface="Arial" panose="020B0604020202020204" pitchFamily="34" charset="0"/>
              </a:rPr>
              <a:t>Do we verify the authenticity and currency of RPL evidence?</a:t>
            </a:r>
          </a:p>
          <a:p>
            <a:pPr fontAlgn="base"/>
            <a:r>
              <a:rPr lang="en-AU" sz="1600" noProof="0">
                <a:solidFill>
                  <a:srgbClr val="4A4B4C"/>
                </a:solidFill>
                <a:cs typeface="Arial" panose="020B0604020202020204" pitchFamily="34" charset="0"/>
              </a:rPr>
              <a:t>Are RPL assessors appropriately qualified and trained?</a:t>
            </a:r>
          </a:p>
          <a:p>
            <a:pPr fontAlgn="base"/>
            <a:r>
              <a:rPr lang="en-AU" sz="1600" noProof="0">
                <a:solidFill>
                  <a:srgbClr val="4A4B4C"/>
                </a:solidFill>
                <a:cs typeface="Arial" panose="020B0604020202020204" pitchFamily="34" charset="0"/>
              </a:rPr>
              <a:t>How do we handle RPL gaps, and how is gap training delivered and documented?</a:t>
            </a:r>
          </a:p>
          <a:p>
            <a:pPr fontAlgn="base"/>
            <a:r>
              <a:rPr lang="en-AU" sz="1600" noProof="0">
                <a:solidFill>
                  <a:srgbClr val="4A4B4C"/>
                </a:solidFill>
                <a:cs typeface="Arial" panose="020B0604020202020204" pitchFamily="34" charset="0"/>
              </a:rPr>
              <a:t>Do we provide clear information about credit transfer prior to enrolment?</a:t>
            </a:r>
          </a:p>
          <a:p>
            <a:pPr fontAlgn="base"/>
            <a:r>
              <a:rPr lang="en-AU" sz="1600" noProof="0">
                <a:solidFill>
                  <a:srgbClr val="4A4B4C"/>
                </a:solidFill>
                <a:cs typeface="Arial" panose="020B0604020202020204" pitchFamily="34" charset="0"/>
              </a:rPr>
              <a:t>How do we authenticate AQF documentation or transcripts provided by students?</a:t>
            </a:r>
          </a:p>
          <a:p>
            <a:pPr fontAlgn="base"/>
            <a:r>
              <a:rPr lang="en-AU" sz="1600" noProof="0">
                <a:solidFill>
                  <a:srgbClr val="4A4B4C"/>
                </a:solidFill>
                <a:cs typeface="Arial" panose="020B0604020202020204" pitchFamily="34" charset="0"/>
              </a:rPr>
              <a:t>What is our process if credit is not applied, and is the rationale documented and shared with the student?</a:t>
            </a:r>
          </a:p>
          <a:p>
            <a:pPr fontAlgn="base"/>
            <a:r>
              <a:rPr lang="en-AU" sz="1600" noProof="0">
                <a:solidFill>
                  <a:srgbClr val="4A4B4C"/>
                </a:solidFill>
                <a:cs typeface="Arial" panose="020B0604020202020204" pitchFamily="34" charset="0"/>
              </a:rPr>
              <a:t>Do we provide alternatives like RPL where credit isn’t possible?</a:t>
            </a:r>
          </a:p>
          <a:p>
            <a:pPr fontAlgn="base"/>
            <a:r>
              <a:rPr lang="en-AU" sz="1600" noProof="0">
                <a:solidFill>
                  <a:srgbClr val="4A4B4C"/>
                </a:solidFill>
                <a:cs typeface="Arial" panose="020B0604020202020204" pitchFamily="34" charset="0"/>
              </a:rPr>
              <a:t>How do we prevent issuing a qualification solely through credit transfer without sufficient assurance?</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2527DBE8-C45D-410B-3309-7075818A675E}"/>
              </a:ext>
            </a:extLst>
          </p:cNvPr>
          <p:cNvCxnSpPr>
            <a:cxnSpLocks/>
          </p:cNvCxnSpPr>
          <p:nvPr/>
        </p:nvCxnSpPr>
        <p:spPr>
          <a:xfrm>
            <a:off x="915690" y="916956"/>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22A5D72B-0811-BE3E-6BFF-FE472D754715}"/>
              </a:ext>
            </a:extLst>
          </p:cNvPr>
          <p:cNvPicPr>
            <a:picLocks noChangeAspect="1"/>
          </p:cNvPicPr>
          <p:nvPr/>
        </p:nvPicPr>
        <p:blipFill>
          <a:blip r:embed="rId3">
            <a:extLst>
              <a:ext uri="{96DAC541-7B7A-43D3-8B79-37D633B846F1}">
                <asvg:svgBlip xmlns:asvg="http://schemas.microsoft.com/office/drawing/2016/SVG/main" r:embed="rId4"/>
              </a:ext>
            </a:extLst>
          </a:blip>
          <a:srcRect b="54085"/>
          <a:stretch>
            <a:fillRect/>
          </a:stretch>
        </p:blipFill>
        <p:spPr>
          <a:xfrm rot="10800000">
            <a:off x="7743022" y="-1"/>
            <a:ext cx="3771900" cy="1407467"/>
          </a:xfrm>
          <a:prstGeom prst="rect">
            <a:avLst/>
          </a:prstGeom>
        </p:spPr>
      </p:pic>
      <p:pic>
        <p:nvPicPr>
          <p:cNvPr id="5" name="Picture 4" descr="A black and white logo&#10;&#10;AI-generated content may be incorrect.">
            <a:extLst>
              <a:ext uri="{FF2B5EF4-FFF2-40B4-BE49-F238E27FC236}">
                <a16:creationId xmlns:a16="http://schemas.microsoft.com/office/drawing/2014/main" id="{FC23BAEA-6AE8-E8FE-B1E3-303FE9C71B52}"/>
              </a:ext>
            </a:extLst>
          </p:cNvPr>
          <p:cNvPicPr>
            <a:picLocks noChangeAspect="1"/>
          </p:cNvPicPr>
          <p:nvPr/>
        </p:nvPicPr>
        <p:blipFill>
          <a:blip r:embed="rId5"/>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59025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A98F4C-EF4F-453B-EF7B-03313B4D99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FF2187A-25D0-B5D7-5FD7-DD940C972C1A}"/>
              </a:ext>
            </a:extLst>
          </p:cNvPr>
          <p:cNvSpPr>
            <a:spLocks noGrp="1"/>
          </p:cNvSpPr>
          <p:nvPr>
            <p:ph type="title"/>
          </p:nvPr>
        </p:nvSpPr>
        <p:spPr>
          <a:xfrm>
            <a:off x="8180656" y="2409432"/>
            <a:ext cx="3265126" cy="2039136"/>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FACILITIES, RESOURCES &amp; EQUIPMENT</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(STANDARD</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1.8)</a:t>
            </a:r>
          </a:p>
        </p:txBody>
      </p:sp>
      <p:cxnSp>
        <p:nvCxnSpPr>
          <p:cNvPr id="55" name="Straight Connector 54">
            <a:extLst>
              <a:ext uri="{FF2B5EF4-FFF2-40B4-BE49-F238E27FC236}">
                <a16:creationId xmlns:a16="http://schemas.microsoft.com/office/drawing/2014/main" id="{DDC0A23E-7352-0654-BB33-9AA36A29D3FF}"/>
              </a:ext>
            </a:extLst>
          </p:cNvPr>
          <p:cNvCxnSpPr>
            <a:cxnSpLocks/>
          </p:cNvCxnSpPr>
          <p:nvPr/>
        </p:nvCxnSpPr>
        <p:spPr>
          <a:xfrm>
            <a:off x="7995953" y="2409432"/>
            <a:ext cx="0" cy="203913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6ABAED3B-2698-7455-7BDF-3E7909EDBB17}"/>
              </a:ext>
            </a:extLst>
          </p:cNvPr>
          <p:cNvPicPr>
            <a:picLocks noChangeAspect="1"/>
          </p:cNvPicPr>
          <p:nvPr/>
        </p:nvPicPr>
        <p:blipFill>
          <a:blip r:embed="rId3">
            <a:extLst>
              <a:ext uri="{96DAC541-7B7A-43D3-8B79-37D633B846F1}">
                <asvg:svgBlip xmlns:asvg="http://schemas.microsoft.com/office/drawing/2016/SVG/main" r:embed="rId4"/>
              </a:ext>
            </a:extLst>
          </a:blip>
          <a:srcRect l="25723" b="33377"/>
          <a:stretch>
            <a:fillRect/>
          </a:stretch>
        </p:blipFill>
        <p:spPr>
          <a:xfrm rot="10800000">
            <a:off x="9390358" y="-1"/>
            <a:ext cx="2801641" cy="2039135"/>
          </a:xfrm>
          <a:prstGeom prst="rect">
            <a:avLst/>
          </a:prstGeom>
        </p:spPr>
      </p:pic>
      <p:pic>
        <p:nvPicPr>
          <p:cNvPr id="6" name="Picture 5">
            <a:extLst>
              <a:ext uri="{FF2B5EF4-FFF2-40B4-BE49-F238E27FC236}">
                <a16:creationId xmlns:a16="http://schemas.microsoft.com/office/drawing/2014/main" id="{54675539-494C-454B-BEBA-5B8FF37E3BC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146453" y="1267416"/>
            <a:ext cx="6362699" cy="4323167"/>
          </a:xfrm>
          <a:prstGeom prst="rect">
            <a:avLst/>
          </a:prstGeom>
        </p:spPr>
      </p:pic>
      <p:pic>
        <p:nvPicPr>
          <p:cNvPr id="2" name="Picture 1" descr="A black and white logo&#10;&#10;AI-generated content may be incorrect.">
            <a:extLst>
              <a:ext uri="{FF2B5EF4-FFF2-40B4-BE49-F238E27FC236}">
                <a16:creationId xmlns:a16="http://schemas.microsoft.com/office/drawing/2014/main" id="{15626385-8C4E-1319-4AAF-B1E4195B6F9D}"/>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44552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CA294A-E6D1-67DA-715E-9854012D75F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08288C-A7D5-4B28-357B-EEEF06C3AE82}"/>
              </a:ext>
            </a:extLst>
          </p:cNvPr>
          <p:cNvSpPr>
            <a:spLocks noGrp="1"/>
          </p:cNvSpPr>
          <p:nvPr>
            <p:ph type="title"/>
          </p:nvPr>
        </p:nvSpPr>
        <p:spPr>
          <a:xfrm>
            <a:off x="1100393" y="825834"/>
            <a:ext cx="5389301" cy="147312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1.8</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Facilities, resources and equipment for each training product are fit-for-purpose, safe, accessible and sufficient. </a:t>
            </a:r>
          </a:p>
        </p:txBody>
      </p:sp>
      <p:cxnSp>
        <p:nvCxnSpPr>
          <p:cNvPr id="9" name="Straight Connector 8">
            <a:extLst>
              <a:ext uri="{FF2B5EF4-FFF2-40B4-BE49-F238E27FC236}">
                <a16:creationId xmlns:a16="http://schemas.microsoft.com/office/drawing/2014/main" id="{56158B96-6CEC-4C20-4BA7-B3316E1BAE5C}"/>
              </a:ext>
            </a:extLst>
          </p:cNvPr>
          <p:cNvCxnSpPr>
            <a:cxnSpLocks/>
          </p:cNvCxnSpPr>
          <p:nvPr/>
        </p:nvCxnSpPr>
        <p:spPr>
          <a:xfrm>
            <a:off x="915690" y="985838"/>
            <a:ext cx="0" cy="1157288"/>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D306233F-746D-88D0-BCE5-F82DBBA1E34C}"/>
              </a:ext>
            </a:extLst>
          </p:cNvPr>
          <p:cNvSpPr txBox="1">
            <a:spLocks/>
          </p:cNvSpPr>
          <p:nvPr/>
        </p:nvSpPr>
        <p:spPr>
          <a:xfrm>
            <a:off x="1100393" y="2695991"/>
            <a:ext cx="4684181" cy="30966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WHAT THIS MEANS FOR YOU:</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Training spaces and tools must be safe, accessible, and relevant.</a:t>
            </a:r>
          </a:p>
          <a:p>
            <a:pPr fontAlgn="base"/>
            <a:r>
              <a:rPr lang="en-AU" sz="1600" noProof="0">
                <a:solidFill>
                  <a:srgbClr val="4A4B4C"/>
                </a:solidFill>
                <a:cs typeface="Arial" panose="020B0604020202020204" pitchFamily="34" charset="0"/>
              </a:rPr>
              <a:t>Include third-party settings (e.g. placement sites) in risk checks.</a:t>
            </a:r>
          </a:p>
          <a:p>
            <a:pPr fontAlgn="base"/>
            <a:r>
              <a:rPr lang="en-AU" sz="1600" noProof="0">
                <a:solidFill>
                  <a:srgbClr val="4A4B4C"/>
                </a:solidFill>
                <a:cs typeface="Arial" panose="020B0604020202020204" pitchFamily="34" charset="0"/>
              </a:rPr>
              <a:t>Maintain equipment; update with industry relevance.</a:t>
            </a:r>
          </a:p>
          <a:p>
            <a:pPr fontAlgn="base"/>
            <a:r>
              <a:rPr lang="en-AU" sz="1600" noProof="0">
                <a:solidFill>
                  <a:srgbClr val="4A4B4C"/>
                </a:solidFill>
                <a:cs typeface="Arial" panose="020B0604020202020204" pitchFamily="34" charset="0"/>
              </a:rPr>
              <a:t>Ensure equitable access for all students, including online learners.</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7" name="Picture 6">
            <a:extLst>
              <a:ext uri="{FF2B5EF4-FFF2-40B4-BE49-F238E27FC236}">
                <a16:creationId xmlns:a16="http://schemas.microsoft.com/office/drawing/2014/main" id="{65FCADC1-5167-15D0-3ABA-9FFE0C8AC6E7}"/>
              </a:ext>
            </a:extLst>
          </p:cNvPr>
          <p:cNvPicPr>
            <a:picLocks noChangeAspect="1"/>
          </p:cNvPicPr>
          <p:nvPr/>
        </p:nvPicPr>
        <p:blipFill>
          <a:blip r:embed="rId3"/>
          <a:stretch>
            <a:fillRect/>
          </a:stretch>
        </p:blipFill>
        <p:spPr>
          <a:xfrm>
            <a:off x="6246464" y="1081088"/>
            <a:ext cx="4845143" cy="421005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2F0E1E8D-1B2D-86C0-8C6D-D19E04738417}"/>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767450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30A2A6-A362-8051-446B-3DF2E0D4C23F}"/>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2A5ED1C-3F5A-773E-FD98-A45963736458}"/>
              </a:ext>
            </a:extLst>
          </p:cNvPr>
          <p:cNvSpPr txBox="1">
            <a:spLocks/>
          </p:cNvSpPr>
          <p:nvPr/>
        </p:nvSpPr>
        <p:spPr>
          <a:xfrm>
            <a:off x="1037133" y="2383933"/>
            <a:ext cx="5058867" cy="2816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a:cs typeface="Arial"/>
              </a:rPr>
              <a:t>TIPS:</a:t>
            </a:r>
            <a:endParaRPr lang="en-AU" sz="1600" noProof="0">
              <a:solidFill>
                <a:srgbClr val="325EAB"/>
              </a:solidFill>
              <a:cs typeface="Arial"/>
            </a:endParaRPr>
          </a:p>
          <a:p>
            <a:pPr fontAlgn="base"/>
            <a:r>
              <a:rPr lang="en-AU" sz="1600" noProof="0">
                <a:solidFill>
                  <a:srgbClr val="4A4B4C"/>
                </a:solidFill>
                <a:cs typeface="Arial" panose="020B0604020202020204" pitchFamily="34" charset="0"/>
              </a:rPr>
              <a:t>Having systems in place to monitor and assure the </a:t>
            </a:r>
            <a:r>
              <a:rPr lang="en-AU" sz="1600" b="1" noProof="0">
                <a:solidFill>
                  <a:srgbClr val="38C0C5"/>
                </a:solidFill>
                <a:cs typeface="Arial" panose="020B0604020202020204" pitchFamily="34" charset="0"/>
              </a:rPr>
              <a:t>ongoing suitability and safety of facilities, resources and equipment</a:t>
            </a:r>
            <a:r>
              <a:rPr lang="en-AU" sz="1600" noProof="0">
                <a:solidFill>
                  <a:srgbClr val="4A4B4C"/>
                </a:solidFill>
                <a:cs typeface="Arial" panose="020B0604020202020204" pitchFamily="34" charset="0"/>
              </a:rPr>
              <a:t>, including where </a:t>
            </a:r>
            <a:r>
              <a:rPr lang="en-AU" sz="1600" b="1" noProof="0">
                <a:solidFill>
                  <a:srgbClr val="38C0C5"/>
                </a:solidFill>
                <a:cs typeface="Arial" panose="020B0604020202020204" pitchFamily="34" charset="0"/>
              </a:rPr>
              <a:t>third parties</a:t>
            </a:r>
            <a:r>
              <a:rPr lang="en-AU" sz="1600" noProof="0">
                <a:solidFill>
                  <a:srgbClr val="38C0C5"/>
                </a:solidFill>
                <a:cs typeface="Arial" panose="020B0604020202020204" pitchFamily="34" charset="0"/>
              </a:rPr>
              <a:t> </a:t>
            </a:r>
            <a:r>
              <a:rPr lang="en-AU" sz="1600" noProof="0">
                <a:solidFill>
                  <a:srgbClr val="4A4B4C"/>
                </a:solidFill>
                <a:cs typeface="Arial" panose="020B0604020202020204" pitchFamily="34" charset="0"/>
              </a:rPr>
              <a:t>provide these.</a:t>
            </a:r>
          </a:p>
          <a:p>
            <a:pPr fontAlgn="base"/>
            <a:r>
              <a:rPr lang="en-AU" sz="1600" noProof="0">
                <a:solidFill>
                  <a:srgbClr val="4A4B4C"/>
                </a:solidFill>
                <a:cs typeface="Arial" panose="020B0604020202020204" pitchFamily="34" charset="0"/>
              </a:rPr>
              <a:t>An </a:t>
            </a:r>
            <a:r>
              <a:rPr lang="en-AU" sz="1600" b="1" noProof="0">
                <a:solidFill>
                  <a:srgbClr val="38C0C5"/>
                </a:solidFill>
                <a:cs typeface="Arial" panose="020B0604020202020204" pitchFamily="34" charset="0"/>
              </a:rPr>
              <a:t>active commitment to work health and safety </a:t>
            </a:r>
            <a:r>
              <a:rPr lang="en-AU" sz="1600" noProof="0">
                <a:solidFill>
                  <a:srgbClr val="4A4B4C"/>
                </a:solidFill>
                <a:cs typeface="Arial" panose="020B0604020202020204" pitchFamily="34" charset="0"/>
              </a:rPr>
              <a:t>in your training environment(s).</a:t>
            </a:r>
          </a:p>
          <a:p>
            <a:pPr fontAlgn="base"/>
            <a:r>
              <a:rPr lang="en-AU" sz="1600" noProof="0">
                <a:solidFill>
                  <a:srgbClr val="4A4B4C"/>
                </a:solidFill>
                <a:cs typeface="Arial" panose="020B0604020202020204" pitchFamily="34" charset="0"/>
              </a:rPr>
              <a:t>Demonstrating how you approach the </a:t>
            </a:r>
            <a:r>
              <a:rPr lang="en-AU" sz="1600" b="1" noProof="0">
                <a:solidFill>
                  <a:srgbClr val="38C0C5"/>
                </a:solidFill>
                <a:cs typeface="Arial" panose="020B0604020202020204" pitchFamily="34" charset="0"/>
              </a:rPr>
              <a:t>design and delivery of online training and assessment</a:t>
            </a:r>
            <a:r>
              <a:rPr lang="en-AU" sz="1600" noProof="0">
                <a:solidFill>
                  <a:srgbClr val="38C0C5"/>
                </a:solidFill>
                <a:cs typeface="Arial" panose="020B0604020202020204" pitchFamily="34" charset="0"/>
              </a:rPr>
              <a:t> </a:t>
            </a:r>
            <a:r>
              <a:rPr lang="en-AU" sz="1600" noProof="0">
                <a:solidFill>
                  <a:srgbClr val="4A4B4C"/>
                </a:solidFill>
                <a:cs typeface="Arial" panose="020B0604020202020204" pitchFamily="34" charset="0"/>
              </a:rPr>
              <a:t>to ensure students can adequately demonstrate the required skills via virtual supervision or observation. </a:t>
            </a:r>
          </a:p>
          <a:p>
            <a:pPr fontAlgn="base"/>
            <a:endParaRPr lang="en-AU" sz="1600" noProof="0">
              <a:solidFill>
                <a:srgbClr val="4A4B4C"/>
              </a:solidFill>
              <a:cs typeface="Arial" panose="020B0604020202020204" pitchFamily="34" charset="0"/>
            </a:endParaRPr>
          </a:p>
        </p:txBody>
      </p:sp>
      <p:sp>
        <p:nvSpPr>
          <p:cNvPr id="4" name="Title 1">
            <a:extLst>
              <a:ext uri="{FF2B5EF4-FFF2-40B4-BE49-F238E27FC236}">
                <a16:creationId xmlns:a16="http://schemas.microsoft.com/office/drawing/2014/main" id="{A745FE9C-23E1-687B-5E74-2BE9583660F1}"/>
              </a:ext>
            </a:extLst>
          </p:cNvPr>
          <p:cNvSpPr>
            <a:spLocks noGrp="1"/>
          </p:cNvSpPr>
          <p:nvPr>
            <p:ph type="title"/>
          </p:nvPr>
        </p:nvSpPr>
        <p:spPr>
          <a:xfrm>
            <a:off x="1100393" y="825834"/>
            <a:ext cx="5389301" cy="147312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1.8</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Facilities, resources and equipment for each training product are fit-for-purpose, safe, accessible and sufficient. </a:t>
            </a:r>
          </a:p>
        </p:txBody>
      </p:sp>
      <p:cxnSp>
        <p:nvCxnSpPr>
          <p:cNvPr id="5" name="Straight Connector 4">
            <a:extLst>
              <a:ext uri="{FF2B5EF4-FFF2-40B4-BE49-F238E27FC236}">
                <a16:creationId xmlns:a16="http://schemas.microsoft.com/office/drawing/2014/main" id="{3853E5FD-667B-7D38-F12D-FCC50A6D05B8}"/>
              </a:ext>
            </a:extLst>
          </p:cNvPr>
          <p:cNvCxnSpPr>
            <a:cxnSpLocks/>
          </p:cNvCxnSpPr>
          <p:nvPr/>
        </p:nvCxnSpPr>
        <p:spPr>
          <a:xfrm>
            <a:off x="915690" y="985838"/>
            <a:ext cx="0" cy="1157288"/>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person and person standing next to a clipboard&#10;&#10;AI-generated content may be incorrect.">
            <a:extLst>
              <a:ext uri="{FF2B5EF4-FFF2-40B4-BE49-F238E27FC236}">
                <a16:creationId xmlns:a16="http://schemas.microsoft.com/office/drawing/2014/main" id="{00B3DDFB-8575-A887-5B77-AC3360AEC57A}"/>
              </a:ext>
            </a:extLst>
          </p:cNvPr>
          <p:cNvPicPr>
            <a:picLocks noChangeAspect="1"/>
          </p:cNvPicPr>
          <p:nvPr/>
        </p:nvPicPr>
        <p:blipFill>
          <a:blip r:embed="rId3"/>
          <a:stretch>
            <a:fillRect/>
          </a:stretch>
        </p:blipFill>
        <p:spPr>
          <a:xfrm>
            <a:off x="6939815" y="1077747"/>
            <a:ext cx="4385622" cy="4418178"/>
          </a:xfrm>
          <a:prstGeom prst="rect">
            <a:avLst/>
          </a:prstGeom>
        </p:spPr>
      </p:pic>
    </p:spTree>
    <p:extLst>
      <p:ext uri="{BB962C8B-B14F-4D97-AF65-F5344CB8AC3E}">
        <p14:creationId xmlns:p14="http://schemas.microsoft.com/office/powerpoint/2010/main" val="188345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22AAC2-EA92-10AE-F5C6-9A170A52E23B}"/>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4D302C-8E16-96CF-B903-6C9DA768380A}"/>
              </a:ext>
            </a:extLst>
          </p:cNvPr>
          <p:cNvSpPr txBox="1">
            <a:spLocks/>
          </p:cNvSpPr>
          <p:nvPr/>
        </p:nvSpPr>
        <p:spPr>
          <a:xfrm>
            <a:off x="1100392" y="2841133"/>
            <a:ext cx="4886339" cy="2816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b="1" noProof="0">
                <a:solidFill>
                  <a:srgbClr val="325EAB"/>
                </a:solidFill>
                <a:latin typeface="Arial Black" panose="020B0604020202020204" pitchFamily="34" charset="0"/>
                <a:cs typeface="Arial Black" panose="020B0604020202020204" pitchFamily="34" charset="0"/>
              </a:rPr>
              <a:t>COMMON PITFALLS:</a:t>
            </a:r>
            <a:endParaRPr lang="en-AU" sz="1600" noProof="0">
              <a:solidFill>
                <a:srgbClr val="325EAB"/>
              </a:solidFill>
              <a:cs typeface="Arial" panose="020B0604020202020204" pitchFamily="34" charset="0"/>
            </a:endParaRPr>
          </a:p>
          <a:p>
            <a:pPr fontAlgn="base"/>
            <a:r>
              <a:rPr lang="en-AU" sz="1600" noProof="0">
                <a:solidFill>
                  <a:srgbClr val="4A4B4C"/>
                </a:solidFill>
                <a:cs typeface="Arial" panose="020B0604020202020204" pitchFamily="34" charset="0"/>
              </a:rPr>
              <a:t>Over-enrolling without adequate facilities/resources.</a:t>
            </a:r>
          </a:p>
          <a:p>
            <a:pPr fontAlgn="base"/>
            <a:r>
              <a:rPr lang="en-AU" sz="1600" noProof="0">
                <a:solidFill>
                  <a:srgbClr val="4A4B4C"/>
                </a:solidFill>
                <a:cs typeface="Arial" panose="020B0604020202020204" pitchFamily="34" charset="0"/>
              </a:rPr>
              <a:t>Outdated or non-compliant equipment.</a:t>
            </a:r>
          </a:p>
          <a:p>
            <a:pPr fontAlgn="base"/>
            <a:r>
              <a:rPr lang="en-AU" sz="1600" noProof="0">
                <a:solidFill>
                  <a:srgbClr val="4A4B4C"/>
                </a:solidFill>
                <a:cs typeface="Arial" panose="020B0604020202020204" pitchFamily="34" charset="0"/>
              </a:rPr>
              <a:t>Poorly managed work placements or WHS gaps.</a:t>
            </a:r>
          </a:p>
          <a:p>
            <a:pPr fontAlgn="base"/>
            <a:r>
              <a:rPr lang="en-AU" sz="1600" noProof="0">
                <a:solidFill>
                  <a:srgbClr val="4A4B4C"/>
                </a:solidFill>
                <a:cs typeface="Arial" panose="020B0604020202020204" pitchFamily="34" charset="0"/>
              </a:rPr>
              <a:t>Relying too heavily on simulated environments without contextual realism.</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pic>
        <p:nvPicPr>
          <p:cNvPr id="12" name="Picture 11">
            <a:extLst>
              <a:ext uri="{FF2B5EF4-FFF2-40B4-BE49-F238E27FC236}">
                <a16:creationId xmlns:a16="http://schemas.microsoft.com/office/drawing/2014/main" id="{45E634BF-9DA6-74B3-010F-6322E86AE1BF}"/>
              </a:ext>
            </a:extLst>
          </p:cNvPr>
          <p:cNvPicPr>
            <a:picLocks noChangeAspect="1"/>
          </p:cNvPicPr>
          <p:nvPr/>
        </p:nvPicPr>
        <p:blipFill>
          <a:blip r:embed="rId3"/>
          <a:stretch>
            <a:fillRect/>
          </a:stretch>
        </p:blipFill>
        <p:spPr>
          <a:xfrm>
            <a:off x="6838010" y="1242746"/>
            <a:ext cx="4253597" cy="3799153"/>
          </a:xfrm>
          <a:prstGeom prst="rect">
            <a:avLst/>
          </a:prstGeom>
        </p:spPr>
      </p:pic>
      <p:sp>
        <p:nvSpPr>
          <p:cNvPr id="4" name="Title 1">
            <a:extLst>
              <a:ext uri="{FF2B5EF4-FFF2-40B4-BE49-F238E27FC236}">
                <a16:creationId xmlns:a16="http://schemas.microsoft.com/office/drawing/2014/main" id="{DD7A0EAA-D9E3-8199-90B2-8FAFC38E7336}"/>
              </a:ext>
            </a:extLst>
          </p:cNvPr>
          <p:cNvSpPr>
            <a:spLocks noGrp="1"/>
          </p:cNvSpPr>
          <p:nvPr>
            <p:ph type="title"/>
          </p:nvPr>
        </p:nvSpPr>
        <p:spPr>
          <a:xfrm>
            <a:off x="1100393" y="825834"/>
            <a:ext cx="5389301" cy="147312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STANDARD 1.8</a:t>
            </a:r>
            <a:br>
              <a:rPr lang="en-AU" sz="2900" b="1" noProof="0">
                <a:solidFill>
                  <a:srgbClr val="325EAB"/>
                </a:solidFill>
                <a:latin typeface="Arial Black" panose="020B0604020202020204" pitchFamily="34" charset="0"/>
                <a:cs typeface="Arial Black" panose="020B0604020202020204" pitchFamily="34" charset="0"/>
              </a:rPr>
            </a:br>
            <a:r>
              <a:rPr lang="en-AU" sz="1800" noProof="0">
                <a:solidFill>
                  <a:srgbClr val="325EAB"/>
                </a:solidFill>
                <a:latin typeface="Arial" panose="020B0604020202020204" pitchFamily="34" charset="0"/>
                <a:cs typeface="Arial" panose="020B0604020202020204" pitchFamily="34" charset="0"/>
              </a:rPr>
              <a:t>Facilities, resources and equipment for each training product are fit-for-purpose, safe, accessible and sufficient. </a:t>
            </a:r>
          </a:p>
        </p:txBody>
      </p:sp>
      <p:cxnSp>
        <p:nvCxnSpPr>
          <p:cNvPr id="5" name="Straight Connector 4">
            <a:extLst>
              <a:ext uri="{FF2B5EF4-FFF2-40B4-BE49-F238E27FC236}">
                <a16:creationId xmlns:a16="http://schemas.microsoft.com/office/drawing/2014/main" id="{1F14550E-7085-8E02-BD92-5934EE8BDB4C}"/>
              </a:ext>
            </a:extLst>
          </p:cNvPr>
          <p:cNvCxnSpPr>
            <a:cxnSpLocks/>
          </p:cNvCxnSpPr>
          <p:nvPr/>
        </p:nvCxnSpPr>
        <p:spPr>
          <a:xfrm>
            <a:off x="915690" y="985838"/>
            <a:ext cx="0" cy="1157288"/>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black and white logo&#10;&#10;AI-generated content may be incorrect.">
            <a:extLst>
              <a:ext uri="{FF2B5EF4-FFF2-40B4-BE49-F238E27FC236}">
                <a16:creationId xmlns:a16="http://schemas.microsoft.com/office/drawing/2014/main" id="{56C19E58-8FAB-3910-0ECD-97EF7687381D}"/>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363483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B18CC9-E09B-4EAC-AAFC-FE9D56E8037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2FF0FA-ECE6-48BD-6918-194E4B631512}"/>
              </a:ext>
            </a:extLst>
          </p:cNvPr>
          <p:cNvSpPr>
            <a:spLocks noGrp="1"/>
          </p:cNvSpPr>
          <p:nvPr>
            <p:ph type="title"/>
          </p:nvPr>
        </p:nvSpPr>
        <p:spPr>
          <a:xfrm>
            <a:off x="1100392" y="1011346"/>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SELF ASSURANCE QUESTIONS</a:t>
            </a:r>
          </a:p>
        </p:txBody>
      </p:sp>
      <p:sp>
        <p:nvSpPr>
          <p:cNvPr id="2" name="Content Placeholder 2">
            <a:extLst>
              <a:ext uri="{FF2B5EF4-FFF2-40B4-BE49-F238E27FC236}">
                <a16:creationId xmlns:a16="http://schemas.microsoft.com/office/drawing/2014/main" id="{94DEC5C1-3D33-A17F-8F88-F11527D2E073}"/>
              </a:ext>
            </a:extLst>
          </p:cNvPr>
          <p:cNvSpPr txBox="1">
            <a:spLocks/>
          </p:cNvSpPr>
          <p:nvPr/>
        </p:nvSpPr>
        <p:spPr>
          <a:xfrm>
            <a:off x="1100393" y="2314277"/>
            <a:ext cx="9940140" cy="33317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800" b="1" noProof="0">
                <a:solidFill>
                  <a:srgbClr val="325EAB"/>
                </a:solidFill>
                <a:latin typeface="Arial Black" panose="020B0604020202020204" pitchFamily="34" charset="0"/>
                <a:cs typeface="Arial Black" panose="020B0604020202020204" pitchFamily="34" charset="0"/>
              </a:rPr>
              <a:t>FACILITIES, RESOURCES &amp; EQUIPMENT</a:t>
            </a:r>
          </a:p>
          <a:p>
            <a:pPr fontAlgn="base"/>
            <a:r>
              <a:rPr lang="en-AU" sz="1600" noProof="0">
                <a:solidFill>
                  <a:srgbClr val="4A4B4C"/>
                </a:solidFill>
                <a:cs typeface="Arial" panose="020B0604020202020204" pitchFamily="34" charset="0"/>
              </a:rPr>
              <a:t>Do our facilities and equipment meet the needs of each training product?</a:t>
            </a:r>
          </a:p>
          <a:p>
            <a:pPr fontAlgn="base"/>
            <a:r>
              <a:rPr lang="en-AU" sz="1600" noProof="0">
                <a:solidFill>
                  <a:srgbClr val="4A4B4C"/>
                </a:solidFill>
                <a:cs typeface="Arial" panose="020B0604020202020204" pitchFamily="34" charset="0"/>
              </a:rPr>
              <a:t>How often do we review and maintain our equipment, including those supplied by third parties?</a:t>
            </a:r>
          </a:p>
          <a:p>
            <a:pPr fontAlgn="base"/>
            <a:r>
              <a:rPr lang="en-AU" sz="1600" noProof="0">
                <a:solidFill>
                  <a:srgbClr val="4A4B4C"/>
                </a:solidFill>
                <a:cs typeface="Arial" panose="020B0604020202020204" pitchFamily="34" charset="0"/>
              </a:rPr>
              <a:t>How do we ensure equitable access to facilities, including online environments?</a:t>
            </a:r>
          </a:p>
          <a:p>
            <a:pPr fontAlgn="base"/>
            <a:r>
              <a:rPr lang="en-AU" sz="1600" noProof="0">
                <a:solidFill>
                  <a:srgbClr val="4A4B4C"/>
                </a:solidFill>
                <a:cs typeface="Arial" panose="020B0604020202020204" pitchFamily="34" charset="0"/>
              </a:rPr>
              <a:t>Are risks identified and managed for placements, community-based learning, or simulated environments?</a:t>
            </a:r>
          </a:p>
          <a:p>
            <a:pPr fontAlgn="base"/>
            <a:r>
              <a:rPr lang="en-AU" sz="1600" noProof="0">
                <a:solidFill>
                  <a:srgbClr val="4A4B4C"/>
                </a:solidFill>
                <a:cs typeface="Arial" panose="020B0604020202020204" pitchFamily="34" charset="0"/>
              </a:rPr>
              <a:t>Do students have clear information on equipment requirements and associated costs?</a:t>
            </a: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0B083BC3-6614-50AA-79AB-DB6B403DF43A}"/>
              </a:ext>
            </a:extLst>
          </p:cNvPr>
          <p:cNvCxnSpPr>
            <a:cxnSpLocks/>
          </p:cNvCxnSpPr>
          <p:nvPr/>
        </p:nvCxnSpPr>
        <p:spPr>
          <a:xfrm>
            <a:off x="915690" y="1162945"/>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E1D98A7A-1D0B-666D-84F4-93277B24AE02}"/>
              </a:ext>
            </a:extLst>
          </p:cNvPr>
          <p:cNvPicPr>
            <a:picLocks noChangeAspect="1"/>
          </p:cNvPicPr>
          <p:nvPr/>
        </p:nvPicPr>
        <p:blipFill>
          <a:blip r:embed="rId3">
            <a:extLst>
              <a:ext uri="{96DAC541-7B7A-43D3-8B79-37D633B846F1}">
                <asvg:svgBlip xmlns:asvg="http://schemas.microsoft.com/office/drawing/2016/SVG/main" r:embed="rId4"/>
              </a:ext>
            </a:extLst>
          </a:blip>
          <a:srcRect b="54085"/>
          <a:stretch>
            <a:fillRect/>
          </a:stretch>
        </p:blipFill>
        <p:spPr>
          <a:xfrm rot="10800000">
            <a:off x="7743022" y="-1"/>
            <a:ext cx="3771900" cy="1407467"/>
          </a:xfrm>
          <a:prstGeom prst="rect">
            <a:avLst/>
          </a:prstGeom>
        </p:spPr>
      </p:pic>
      <p:pic>
        <p:nvPicPr>
          <p:cNvPr id="5" name="Picture 4" descr="A black and white logo&#10;&#10;AI-generated content may be incorrect.">
            <a:extLst>
              <a:ext uri="{FF2B5EF4-FFF2-40B4-BE49-F238E27FC236}">
                <a16:creationId xmlns:a16="http://schemas.microsoft.com/office/drawing/2014/main" id="{57474725-5150-3800-5DB8-38CF93D59AD6}"/>
              </a:ext>
            </a:extLst>
          </p:cNvPr>
          <p:cNvPicPr>
            <a:picLocks noChangeAspect="1"/>
          </p:cNvPicPr>
          <p:nvPr/>
        </p:nvPicPr>
        <p:blipFill>
          <a:blip r:embed="rId5"/>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80489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DDDC33-D2D2-24A5-63D2-7D546B7CEDF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5338D1-59AA-E326-5C60-7DD3079E5426}"/>
              </a:ext>
            </a:extLst>
          </p:cNvPr>
          <p:cNvSpPr>
            <a:spLocks noGrp="1"/>
          </p:cNvSpPr>
          <p:nvPr>
            <p:ph type="title"/>
          </p:nvPr>
        </p:nvSpPr>
        <p:spPr>
          <a:xfrm>
            <a:off x="1100392" y="602323"/>
            <a:ext cx="2826142" cy="2528177"/>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KNOWN RISKS TO QUALITY AREA 1</a:t>
            </a:r>
          </a:p>
        </p:txBody>
      </p:sp>
      <p:cxnSp>
        <p:nvCxnSpPr>
          <p:cNvPr id="3" name="Straight Connector 2">
            <a:extLst>
              <a:ext uri="{FF2B5EF4-FFF2-40B4-BE49-F238E27FC236}">
                <a16:creationId xmlns:a16="http://schemas.microsoft.com/office/drawing/2014/main" id="{85F3FE61-9F73-3415-FBC0-9BD3ABEE2409}"/>
              </a:ext>
            </a:extLst>
          </p:cNvPr>
          <p:cNvCxnSpPr>
            <a:cxnSpLocks/>
          </p:cNvCxnSpPr>
          <p:nvPr/>
        </p:nvCxnSpPr>
        <p:spPr>
          <a:xfrm>
            <a:off x="915690" y="1033066"/>
            <a:ext cx="0" cy="1571508"/>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6" name="Graphic 5">
            <a:extLst>
              <a:ext uri="{FF2B5EF4-FFF2-40B4-BE49-F238E27FC236}">
                <a16:creationId xmlns:a16="http://schemas.microsoft.com/office/drawing/2014/main" id="{39406540-7725-FF57-FFD2-3049EDB3C3C1}"/>
              </a:ext>
            </a:extLst>
          </p:cNvPr>
          <p:cNvPicPr>
            <a:picLocks noChangeAspect="1"/>
          </p:cNvPicPr>
          <p:nvPr/>
        </p:nvPicPr>
        <p:blipFill>
          <a:blip r:embed="rId3">
            <a:extLst>
              <a:ext uri="{96DAC541-7B7A-43D3-8B79-37D633B846F1}">
                <asvg:svgBlip xmlns:asvg="http://schemas.microsoft.com/office/drawing/2016/SVG/main" r:embed="rId4"/>
              </a:ext>
            </a:extLst>
          </a:blip>
          <a:srcRect l="50518"/>
          <a:stretch>
            <a:fillRect/>
          </a:stretch>
        </p:blipFill>
        <p:spPr>
          <a:xfrm rot="5400000">
            <a:off x="9099218" y="-597143"/>
            <a:ext cx="1866409" cy="3060700"/>
          </a:xfrm>
          <a:prstGeom prst="rect">
            <a:avLst/>
          </a:prstGeom>
        </p:spPr>
      </p:pic>
      <p:pic>
        <p:nvPicPr>
          <p:cNvPr id="8" name="Picture 7">
            <a:extLst>
              <a:ext uri="{FF2B5EF4-FFF2-40B4-BE49-F238E27FC236}">
                <a16:creationId xmlns:a16="http://schemas.microsoft.com/office/drawing/2014/main" id="{643D6E82-3292-3267-3DF7-BCB5493A5669}"/>
              </a:ext>
            </a:extLst>
          </p:cNvPr>
          <p:cNvPicPr>
            <a:picLocks noChangeAspect="1"/>
          </p:cNvPicPr>
          <p:nvPr/>
        </p:nvPicPr>
        <p:blipFill>
          <a:blip r:embed="rId5"/>
          <a:stretch>
            <a:fillRect/>
          </a:stretch>
        </p:blipFill>
        <p:spPr>
          <a:xfrm>
            <a:off x="4077782" y="1065029"/>
            <a:ext cx="5597912" cy="4621193"/>
          </a:xfrm>
          <a:prstGeom prst="rect">
            <a:avLst/>
          </a:prstGeom>
        </p:spPr>
      </p:pic>
      <p:sp>
        <p:nvSpPr>
          <p:cNvPr id="10" name="TextBox 9">
            <a:extLst>
              <a:ext uri="{FF2B5EF4-FFF2-40B4-BE49-F238E27FC236}">
                <a16:creationId xmlns:a16="http://schemas.microsoft.com/office/drawing/2014/main" id="{21559121-2D4B-7246-E00C-8186D07D36E3}"/>
              </a:ext>
            </a:extLst>
          </p:cNvPr>
          <p:cNvSpPr txBox="1"/>
          <p:nvPr/>
        </p:nvSpPr>
        <p:spPr>
          <a:xfrm>
            <a:off x="5820159" y="3540511"/>
            <a:ext cx="2180063" cy="738664"/>
          </a:xfrm>
          <a:prstGeom prst="rect">
            <a:avLst/>
          </a:prstGeom>
          <a:noFill/>
        </p:spPr>
        <p:txBody>
          <a:bodyPr wrap="square">
            <a:spAutoFit/>
          </a:bodyPr>
          <a:lstStyle/>
          <a:p>
            <a:pPr algn="ctr"/>
            <a:r>
              <a:rPr lang="en-AU" sz="1400" b="1" noProof="0">
                <a:solidFill>
                  <a:srgbClr val="325EAB"/>
                </a:solidFill>
                <a:latin typeface="Arial Black" panose="020B0604020202020204" pitchFamily="34" charset="0"/>
                <a:cs typeface="Arial Black" panose="020B0604020202020204" pitchFamily="34" charset="0"/>
              </a:rPr>
              <a:t>EDUCATIONAL QUALITY IMPROVEMENT</a:t>
            </a:r>
            <a:endParaRPr lang="en-AU" sz="1400" noProof="0"/>
          </a:p>
        </p:txBody>
      </p:sp>
      <p:sp>
        <p:nvSpPr>
          <p:cNvPr id="11" name="TextBox 10">
            <a:extLst>
              <a:ext uri="{FF2B5EF4-FFF2-40B4-BE49-F238E27FC236}">
                <a16:creationId xmlns:a16="http://schemas.microsoft.com/office/drawing/2014/main" id="{36123D50-69E0-69C8-AFE2-7393CB7D1BC4}"/>
              </a:ext>
            </a:extLst>
          </p:cNvPr>
          <p:cNvSpPr txBox="1"/>
          <p:nvPr/>
        </p:nvSpPr>
        <p:spPr>
          <a:xfrm>
            <a:off x="2496222" y="3909843"/>
            <a:ext cx="1659380" cy="1384995"/>
          </a:xfrm>
          <a:prstGeom prst="rect">
            <a:avLst/>
          </a:prstGeom>
          <a:noFill/>
        </p:spPr>
        <p:txBody>
          <a:bodyPr wrap="square">
            <a:spAutoFit/>
          </a:bodyPr>
          <a:lstStyle/>
          <a:p>
            <a:r>
              <a:rPr lang="en-AU" sz="1050" b="1" noProof="0">
                <a:solidFill>
                  <a:srgbClr val="325EAB"/>
                </a:solidFill>
                <a:latin typeface="Arial Black" panose="020B0604020202020204" pitchFamily="34" charset="0"/>
                <a:cs typeface="Arial Black" panose="020B0604020202020204" pitchFamily="34" charset="0"/>
              </a:rPr>
              <a:t>ASSESSMENT</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Generic Tools.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Compromised Skills.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Group Assessments.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Placement Assessments.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Academic Integrity.</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Post-Cohort Review.</a:t>
            </a:r>
            <a:endParaRPr lang="en-AU" sz="1050" noProof="0"/>
          </a:p>
        </p:txBody>
      </p:sp>
      <p:sp>
        <p:nvSpPr>
          <p:cNvPr id="12" name="TextBox 11">
            <a:extLst>
              <a:ext uri="{FF2B5EF4-FFF2-40B4-BE49-F238E27FC236}">
                <a16:creationId xmlns:a16="http://schemas.microsoft.com/office/drawing/2014/main" id="{14BD41FB-E30F-E41A-13FB-D5046F7B2FA7}"/>
              </a:ext>
            </a:extLst>
          </p:cNvPr>
          <p:cNvSpPr txBox="1"/>
          <p:nvPr/>
        </p:nvSpPr>
        <p:spPr>
          <a:xfrm>
            <a:off x="4023809" y="1025885"/>
            <a:ext cx="1659380" cy="1384995"/>
          </a:xfrm>
          <a:prstGeom prst="rect">
            <a:avLst/>
          </a:prstGeom>
          <a:noFill/>
        </p:spPr>
        <p:txBody>
          <a:bodyPr wrap="square">
            <a:spAutoFit/>
          </a:bodyPr>
          <a:lstStyle/>
          <a:p>
            <a:r>
              <a:rPr lang="en-AU" sz="1050" b="1" noProof="0">
                <a:solidFill>
                  <a:srgbClr val="9BCBC8"/>
                </a:solidFill>
                <a:latin typeface="Arial Black" panose="020B0604020202020204" pitchFamily="34" charset="0"/>
                <a:cs typeface="Arial Black" panose="020B0604020202020204" pitchFamily="34" charset="0"/>
              </a:rPr>
              <a:t>TRAINING</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One-Size-Fits-All.</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Accelerated Delivery.</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Industry Validation.</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Industry Engagement.</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Placement Monitoring.</a:t>
            </a:r>
            <a:endParaRPr lang="en-AU" sz="1050" noProof="0"/>
          </a:p>
        </p:txBody>
      </p:sp>
      <p:sp>
        <p:nvSpPr>
          <p:cNvPr id="13" name="TextBox 12">
            <a:extLst>
              <a:ext uri="{FF2B5EF4-FFF2-40B4-BE49-F238E27FC236}">
                <a16:creationId xmlns:a16="http://schemas.microsoft.com/office/drawing/2014/main" id="{ADD96A7D-C715-45D7-F8A3-60D9C96DF40E}"/>
              </a:ext>
            </a:extLst>
          </p:cNvPr>
          <p:cNvSpPr txBox="1"/>
          <p:nvPr/>
        </p:nvSpPr>
        <p:spPr>
          <a:xfrm>
            <a:off x="9742599" y="3055763"/>
            <a:ext cx="1659380" cy="1708160"/>
          </a:xfrm>
          <a:prstGeom prst="rect">
            <a:avLst/>
          </a:prstGeom>
          <a:noFill/>
        </p:spPr>
        <p:txBody>
          <a:bodyPr wrap="square">
            <a:spAutoFit/>
          </a:bodyPr>
          <a:lstStyle/>
          <a:p>
            <a:r>
              <a:rPr lang="en-AU" sz="1050" b="1" noProof="0">
                <a:solidFill>
                  <a:srgbClr val="38C0C5"/>
                </a:solidFill>
                <a:latin typeface="Arial Black" panose="020B0604020202020204" pitchFamily="34" charset="0"/>
                <a:cs typeface="Arial Black" panose="020B0604020202020204" pitchFamily="34" charset="0"/>
              </a:rPr>
              <a:t>FACILITIES, RESOURCES AND EQUIPMENT</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Over-Enrolment.</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Outdated Equipment.</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Accessibility Challenges.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WHS Standards.</a:t>
            </a:r>
          </a:p>
          <a:p>
            <a:pPr marL="171450" indent="-171450">
              <a:buFont typeface="Arial" panose="020B0604020202020204" pitchFamily="34" charset="0"/>
              <a:buChar char="•"/>
            </a:pPr>
            <a:r>
              <a:rPr lang="en-AU" sz="1050" noProof="0">
                <a:solidFill>
                  <a:srgbClr val="4A4B4C"/>
                </a:solidFill>
                <a:cs typeface="Arial" panose="020B0604020202020204" pitchFamily="34" charset="0"/>
              </a:rPr>
              <a:t>Misaligned Resources.</a:t>
            </a:r>
            <a:endParaRPr lang="en-AU" sz="1050" noProof="0"/>
          </a:p>
        </p:txBody>
      </p:sp>
      <p:pic>
        <p:nvPicPr>
          <p:cNvPr id="2" name="Picture 1" descr="A black and white logo&#10;&#10;AI-generated content may be incorrect.">
            <a:extLst>
              <a:ext uri="{FF2B5EF4-FFF2-40B4-BE49-F238E27FC236}">
                <a16:creationId xmlns:a16="http://schemas.microsoft.com/office/drawing/2014/main" id="{80DAC1ED-10CA-69E0-33E4-F3A20D8C8F08}"/>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28706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1E3028-B3EE-C238-9EFC-D33D197127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2F0185-052E-55D5-7D3D-D695FD13A619}"/>
              </a:ext>
            </a:extLst>
          </p:cNvPr>
          <p:cNvSpPr>
            <a:spLocks noGrp="1"/>
          </p:cNvSpPr>
          <p:nvPr>
            <p:ph type="title"/>
          </p:nvPr>
        </p:nvSpPr>
        <p:spPr>
          <a:xfrm>
            <a:off x="1100393" y="822775"/>
            <a:ext cx="3014278" cy="1613175"/>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WHY THIS MATTERS</a:t>
            </a:r>
          </a:p>
        </p:txBody>
      </p:sp>
      <p:cxnSp>
        <p:nvCxnSpPr>
          <p:cNvPr id="3" name="Straight Connector 2">
            <a:extLst>
              <a:ext uri="{FF2B5EF4-FFF2-40B4-BE49-F238E27FC236}">
                <a16:creationId xmlns:a16="http://schemas.microsoft.com/office/drawing/2014/main" id="{D1BA9BCC-B386-A545-D63A-19C337F83F6B}"/>
              </a:ext>
            </a:extLst>
          </p:cNvPr>
          <p:cNvCxnSpPr>
            <a:cxnSpLocks/>
          </p:cNvCxnSpPr>
          <p:nvPr/>
        </p:nvCxnSpPr>
        <p:spPr>
          <a:xfrm>
            <a:off x="915690" y="1172082"/>
            <a:ext cx="0" cy="800020"/>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2BB6AD13-B4B9-DBD6-9515-C3285ABA5005}"/>
              </a:ext>
            </a:extLst>
          </p:cNvPr>
          <p:cNvSpPr txBox="1">
            <a:spLocks/>
          </p:cNvSpPr>
          <p:nvPr/>
        </p:nvSpPr>
        <p:spPr>
          <a:xfrm>
            <a:off x="3867665" y="693474"/>
            <a:ext cx="7223943" cy="1781042"/>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noProof="0">
                <a:solidFill>
                  <a:srgbClr val="4A4B4C"/>
                </a:solidFill>
                <a:cs typeface="Arial" panose="020B0604020202020204" pitchFamily="34" charset="0"/>
              </a:rPr>
              <a:t>Every role within an RTO is interconnected, forming a cohesive ecosystem that directly impacts the student journey. From recruitment and enrolment to training, assessment, and completion, each function is interdependent, impacting the overall quality and compliance with the Outcome Standards for NVR RTOs 2025.</a:t>
            </a:r>
          </a:p>
        </p:txBody>
      </p:sp>
      <p:pic>
        <p:nvPicPr>
          <p:cNvPr id="12" name="Picture 11">
            <a:extLst>
              <a:ext uri="{FF2B5EF4-FFF2-40B4-BE49-F238E27FC236}">
                <a16:creationId xmlns:a16="http://schemas.microsoft.com/office/drawing/2014/main" id="{2FB5DB49-DBAA-D93F-ECAF-30E12AF2152D}"/>
              </a:ext>
            </a:extLst>
          </p:cNvPr>
          <p:cNvPicPr>
            <a:picLocks noChangeAspect="1"/>
          </p:cNvPicPr>
          <p:nvPr/>
        </p:nvPicPr>
        <p:blipFill>
          <a:blip r:embed="rId3"/>
          <a:stretch>
            <a:fillRect/>
          </a:stretch>
        </p:blipFill>
        <p:spPr>
          <a:xfrm>
            <a:off x="3515686" y="2664105"/>
            <a:ext cx="5160627" cy="2503973"/>
          </a:xfrm>
          <a:prstGeom prst="rect">
            <a:avLst/>
          </a:prstGeom>
        </p:spPr>
      </p:pic>
      <p:sp>
        <p:nvSpPr>
          <p:cNvPr id="13" name="TextBox 12">
            <a:extLst>
              <a:ext uri="{FF2B5EF4-FFF2-40B4-BE49-F238E27FC236}">
                <a16:creationId xmlns:a16="http://schemas.microsoft.com/office/drawing/2014/main" id="{08E42796-EB73-8941-FD59-D462775F0331}"/>
              </a:ext>
            </a:extLst>
          </p:cNvPr>
          <p:cNvSpPr txBox="1"/>
          <p:nvPr/>
        </p:nvSpPr>
        <p:spPr>
          <a:xfrm>
            <a:off x="1036543" y="4231379"/>
            <a:ext cx="2358289" cy="738664"/>
          </a:xfrm>
          <a:prstGeom prst="rect">
            <a:avLst/>
          </a:prstGeom>
          <a:noFill/>
        </p:spPr>
        <p:txBody>
          <a:bodyPr wrap="square">
            <a:spAutoFit/>
          </a:bodyPr>
          <a:lstStyle/>
          <a:p>
            <a:pPr algn="r"/>
            <a:r>
              <a:rPr lang="en-AU" sz="1050" b="1" noProof="0">
                <a:solidFill>
                  <a:srgbClr val="325EAB"/>
                </a:solidFill>
                <a:latin typeface="Arial Black" panose="020B0604020202020204" pitchFamily="34" charset="0"/>
                <a:cs typeface="Arial Black" panose="020B0604020202020204" pitchFamily="34" charset="0"/>
              </a:rPr>
              <a:t>MARKETING, RECRUITMENT AND ENROLMENT</a:t>
            </a:r>
          </a:p>
          <a:p>
            <a:pPr algn="r"/>
            <a:r>
              <a:rPr lang="en-AU" sz="1050" noProof="0">
                <a:solidFill>
                  <a:srgbClr val="4A4B4C"/>
                </a:solidFill>
                <a:cs typeface="Arial" panose="020B0604020202020204" pitchFamily="34" charset="0"/>
              </a:rPr>
              <a:t>The initial phase of attracting and enrolling students into the RTO.</a:t>
            </a:r>
            <a:endParaRPr lang="en-AU" sz="1050" noProof="0"/>
          </a:p>
        </p:txBody>
      </p:sp>
      <p:sp>
        <p:nvSpPr>
          <p:cNvPr id="14" name="TextBox 13">
            <a:extLst>
              <a:ext uri="{FF2B5EF4-FFF2-40B4-BE49-F238E27FC236}">
                <a16:creationId xmlns:a16="http://schemas.microsoft.com/office/drawing/2014/main" id="{28F03CBF-21E6-86BF-52B4-1759F6E2EE3A}"/>
              </a:ext>
            </a:extLst>
          </p:cNvPr>
          <p:cNvSpPr txBox="1"/>
          <p:nvPr/>
        </p:nvSpPr>
        <p:spPr>
          <a:xfrm>
            <a:off x="1374842" y="2829299"/>
            <a:ext cx="3014277" cy="738664"/>
          </a:xfrm>
          <a:prstGeom prst="rect">
            <a:avLst/>
          </a:prstGeom>
          <a:noFill/>
        </p:spPr>
        <p:txBody>
          <a:bodyPr wrap="square">
            <a:spAutoFit/>
          </a:bodyPr>
          <a:lstStyle/>
          <a:p>
            <a:pPr algn="r"/>
            <a:r>
              <a:rPr lang="en-AU" sz="1050" b="1" noProof="0">
                <a:solidFill>
                  <a:srgbClr val="38C0C5"/>
                </a:solidFill>
                <a:latin typeface="Arial Black" panose="020B0604020202020204" pitchFamily="34" charset="0"/>
                <a:cs typeface="Arial Black" panose="020B0604020202020204" pitchFamily="34" charset="0"/>
              </a:rPr>
              <a:t>TRAINING AND ASSESSMENT</a:t>
            </a:r>
          </a:p>
          <a:p>
            <a:pPr algn="r"/>
            <a:r>
              <a:rPr lang="en-AU" sz="1050" noProof="0">
                <a:solidFill>
                  <a:srgbClr val="4A4B4C"/>
                </a:solidFill>
                <a:cs typeface="Arial" panose="020B0604020202020204" pitchFamily="34" charset="0"/>
              </a:rPr>
              <a:t>The core educational process where students gain knowledge and skills before evaluating student learning and ensuring competency.</a:t>
            </a:r>
            <a:endParaRPr lang="en-AU" sz="1050" noProof="0"/>
          </a:p>
        </p:txBody>
      </p:sp>
      <p:sp>
        <p:nvSpPr>
          <p:cNvPr id="15" name="TextBox 14">
            <a:extLst>
              <a:ext uri="{FF2B5EF4-FFF2-40B4-BE49-F238E27FC236}">
                <a16:creationId xmlns:a16="http://schemas.microsoft.com/office/drawing/2014/main" id="{E9DDCF1B-8DD3-4D11-B7CC-CEF9BB2B1280}"/>
              </a:ext>
            </a:extLst>
          </p:cNvPr>
          <p:cNvSpPr txBox="1"/>
          <p:nvPr/>
        </p:nvSpPr>
        <p:spPr>
          <a:xfrm>
            <a:off x="7786126" y="2941961"/>
            <a:ext cx="2587558" cy="577081"/>
          </a:xfrm>
          <a:prstGeom prst="rect">
            <a:avLst/>
          </a:prstGeom>
          <a:noFill/>
        </p:spPr>
        <p:txBody>
          <a:bodyPr wrap="square">
            <a:spAutoFit/>
          </a:bodyPr>
          <a:lstStyle/>
          <a:p>
            <a:r>
              <a:rPr lang="en-AU" sz="1050" b="1" noProof="0">
                <a:solidFill>
                  <a:srgbClr val="4A4B4C"/>
                </a:solidFill>
                <a:latin typeface="Arial Black" panose="020B0604020202020204" pitchFamily="34" charset="0"/>
                <a:cs typeface="Arial Black" panose="020B0604020202020204" pitchFamily="34" charset="0"/>
              </a:rPr>
              <a:t>COMPLETION</a:t>
            </a:r>
          </a:p>
          <a:p>
            <a:r>
              <a:rPr lang="en-AU" sz="1050" noProof="0">
                <a:solidFill>
                  <a:srgbClr val="4A4B4C"/>
                </a:solidFill>
                <a:cs typeface="Arial" panose="020B0604020202020204" pitchFamily="34" charset="0"/>
              </a:rPr>
              <a:t>The final stage where students successfully finish their programs.</a:t>
            </a:r>
            <a:endParaRPr lang="en-AU" sz="1050" noProof="0"/>
          </a:p>
        </p:txBody>
      </p:sp>
      <p:sp>
        <p:nvSpPr>
          <p:cNvPr id="16" name="TextBox 15">
            <a:extLst>
              <a:ext uri="{FF2B5EF4-FFF2-40B4-BE49-F238E27FC236}">
                <a16:creationId xmlns:a16="http://schemas.microsoft.com/office/drawing/2014/main" id="{73E809A5-EBB2-1B61-AD48-DF7A53B826BA}"/>
              </a:ext>
            </a:extLst>
          </p:cNvPr>
          <p:cNvSpPr txBox="1"/>
          <p:nvPr/>
        </p:nvSpPr>
        <p:spPr>
          <a:xfrm>
            <a:off x="8710668" y="4228608"/>
            <a:ext cx="2587558" cy="577081"/>
          </a:xfrm>
          <a:prstGeom prst="rect">
            <a:avLst/>
          </a:prstGeom>
          <a:noFill/>
        </p:spPr>
        <p:txBody>
          <a:bodyPr wrap="square">
            <a:spAutoFit/>
          </a:bodyPr>
          <a:lstStyle/>
          <a:p>
            <a:r>
              <a:rPr lang="en-AU" sz="1050" b="1" noProof="0">
                <a:solidFill>
                  <a:srgbClr val="B5B9BC"/>
                </a:solidFill>
                <a:latin typeface="Arial Black" panose="020B0604020202020204" pitchFamily="34" charset="0"/>
                <a:cs typeface="Arial Black" panose="020B0604020202020204" pitchFamily="34" charset="0"/>
              </a:rPr>
              <a:t>GOVERNANCE</a:t>
            </a:r>
          </a:p>
          <a:p>
            <a:r>
              <a:rPr lang="en-AU" sz="1050" noProof="0">
                <a:solidFill>
                  <a:srgbClr val="4A4B4C"/>
                </a:solidFill>
                <a:cs typeface="Arial" panose="020B0604020202020204" pitchFamily="34" charset="0"/>
              </a:rPr>
              <a:t>The benchmark for quality and compliance in RTO operations.</a:t>
            </a:r>
            <a:endParaRPr lang="en-AU" sz="1050" noProof="0"/>
          </a:p>
        </p:txBody>
      </p:sp>
      <p:sp>
        <p:nvSpPr>
          <p:cNvPr id="17" name="TextBox 16">
            <a:extLst>
              <a:ext uri="{FF2B5EF4-FFF2-40B4-BE49-F238E27FC236}">
                <a16:creationId xmlns:a16="http://schemas.microsoft.com/office/drawing/2014/main" id="{FD328527-9B29-C2EF-09CD-A8D346495D93}"/>
              </a:ext>
            </a:extLst>
          </p:cNvPr>
          <p:cNvSpPr txBox="1"/>
          <p:nvPr/>
        </p:nvSpPr>
        <p:spPr>
          <a:xfrm>
            <a:off x="4333818" y="5290651"/>
            <a:ext cx="3524362" cy="577081"/>
          </a:xfrm>
          <a:prstGeom prst="rect">
            <a:avLst/>
          </a:prstGeom>
          <a:noFill/>
        </p:spPr>
        <p:txBody>
          <a:bodyPr wrap="square">
            <a:spAutoFit/>
          </a:bodyPr>
          <a:lstStyle/>
          <a:p>
            <a:pPr algn="ctr"/>
            <a:r>
              <a:rPr lang="en-AU" sz="1050" b="1" noProof="0">
                <a:solidFill>
                  <a:srgbClr val="9BCBC8"/>
                </a:solidFill>
                <a:latin typeface="Arial Black" panose="020B0604020202020204" pitchFamily="34" charset="0"/>
                <a:cs typeface="Arial Black" panose="020B0604020202020204" pitchFamily="34" charset="0"/>
              </a:rPr>
              <a:t>SUPPORT AND PROGRESSION</a:t>
            </a:r>
          </a:p>
          <a:p>
            <a:pPr algn="ctr"/>
            <a:r>
              <a:rPr lang="en-AU" sz="1050" noProof="0">
                <a:solidFill>
                  <a:srgbClr val="4A4B4C"/>
                </a:solidFill>
                <a:cs typeface="Arial" panose="020B0604020202020204" pitchFamily="34" charset="0"/>
              </a:rPr>
              <a:t>Providing support needs and ensuring suitable progression throughout the student learning journey.</a:t>
            </a:r>
            <a:endParaRPr lang="en-AU" sz="1050" noProof="0"/>
          </a:p>
        </p:txBody>
      </p:sp>
      <p:pic>
        <p:nvPicPr>
          <p:cNvPr id="2" name="Picture 1" descr="A black and white logo&#10;&#10;AI-generated content may be incorrect.">
            <a:extLst>
              <a:ext uri="{FF2B5EF4-FFF2-40B4-BE49-F238E27FC236}">
                <a16:creationId xmlns:a16="http://schemas.microsoft.com/office/drawing/2014/main" id="{82D603EC-02CC-7539-601B-408EB9E6B342}"/>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88333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B3DE84-C1F4-6028-0730-94B14DB713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D1A77D-EF42-1253-E7AA-6FF7333547B6}"/>
              </a:ext>
            </a:extLst>
          </p:cNvPr>
          <p:cNvSpPr>
            <a:spLocks noGrp="1"/>
          </p:cNvSpPr>
          <p:nvPr>
            <p:ph type="title"/>
          </p:nvPr>
        </p:nvSpPr>
        <p:spPr>
          <a:xfrm>
            <a:off x="1100392" y="1011346"/>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PRACTICAL IMPLICATIONS</a:t>
            </a:r>
          </a:p>
        </p:txBody>
      </p:sp>
      <p:sp>
        <p:nvSpPr>
          <p:cNvPr id="2" name="Content Placeholder 2">
            <a:extLst>
              <a:ext uri="{FF2B5EF4-FFF2-40B4-BE49-F238E27FC236}">
                <a16:creationId xmlns:a16="http://schemas.microsoft.com/office/drawing/2014/main" id="{433D5C23-6AC5-A936-A6F1-E39CF5D24BC6}"/>
              </a:ext>
            </a:extLst>
          </p:cNvPr>
          <p:cNvSpPr txBox="1">
            <a:spLocks/>
          </p:cNvSpPr>
          <p:nvPr/>
        </p:nvSpPr>
        <p:spPr>
          <a:xfrm>
            <a:off x="1100393" y="2035834"/>
            <a:ext cx="5785599" cy="3610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sz="1600" noProof="0">
                <a:solidFill>
                  <a:srgbClr val="4A4B4C"/>
                </a:solidFill>
                <a:cs typeface="Arial" panose="020B0604020202020204" pitchFamily="34" charset="0"/>
              </a:rPr>
              <a:t>Training </a:t>
            </a:r>
            <a:r>
              <a:rPr lang="en-AU" sz="1600">
                <a:solidFill>
                  <a:srgbClr val="4A4B4C"/>
                </a:solidFill>
                <a:cs typeface="Arial" panose="020B0604020202020204" pitchFamily="34" charset="0"/>
              </a:rPr>
              <a:t>and Assessment are the </a:t>
            </a:r>
            <a:r>
              <a:rPr lang="en-AU" sz="1600" b="1">
                <a:solidFill>
                  <a:srgbClr val="38C0C5"/>
                </a:solidFill>
                <a:cs typeface="Arial" panose="020B0604020202020204" pitchFamily="34" charset="0"/>
              </a:rPr>
              <a:t>core services </a:t>
            </a:r>
            <a:r>
              <a:rPr lang="en-AU" sz="1600">
                <a:solidFill>
                  <a:srgbClr val="4A4B4C"/>
                </a:solidFill>
                <a:cs typeface="Arial" panose="020B0604020202020204" pitchFamily="34" charset="0"/>
              </a:rPr>
              <a:t>of any VET Provider. A decline in the quality of training and assessment services can directly impact student experience</a:t>
            </a:r>
            <a:r>
              <a:rPr lang="en-AU" sz="1600" noProof="0">
                <a:solidFill>
                  <a:srgbClr val="4A4B4C"/>
                </a:solidFill>
                <a:cs typeface="Arial" panose="020B0604020202020204" pitchFamily="34" charset="0"/>
              </a:rPr>
              <a:t> and eventually Provider reputation.</a:t>
            </a:r>
          </a:p>
          <a:p>
            <a:pPr fontAlgn="base"/>
            <a:r>
              <a:rPr lang="en-AU" sz="1600">
                <a:solidFill>
                  <a:srgbClr val="4A4B4C"/>
                </a:solidFill>
                <a:cs typeface="Arial" panose="020B0604020202020204" pitchFamily="34" charset="0"/>
              </a:rPr>
              <a:t>Training and Assessment tools and systems if not suitably maintained, can present a risk to a Provider’s registration status. Provider’s should be conducting monitoring, review and implementation, as part of their systems, and not in response to audit events.</a:t>
            </a:r>
          </a:p>
          <a:p>
            <a:pPr fontAlgn="base"/>
            <a:r>
              <a:rPr lang="en-AU" sz="1600">
                <a:solidFill>
                  <a:srgbClr val="4A4B4C"/>
                </a:solidFill>
                <a:cs typeface="Arial" panose="020B0604020202020204" pitchFamily="34" charset="0"/>
              </a:rPr>
              <a:t>There are serious workplace health and safety considerations to be comprehensively assessed by Providers to prevent damage or injury to students and staff.</a:t>
            </a:r>
          </a:p>
          <a:p>
            <a:pPr fontAlgn="base"/>
            <a:endParaRPr lang="en-AU" sz="160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a:p>
            <a:pPr fontAlgn="base"/>
            <a:endParaRPr lang="en-AU" sz="1600" noProof="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3D3C3171-BC7D-8007-E022-325C417598D4}"/>
              </a:ext>
            </a:extLst>
          </p:cNvPr>
          <p:cNvCxnSpPr>
            <a:cxnSpLocks/>
          </p:cNvCxnSpPr>
          <p:nvPr/>
        </p:nvCxnSpPr>
        <p:spPr>
          <a:xfrm>
            <a:off x="915690" y="1162945"/>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EB9C6AC0-62F2-A18A-C5CC-BE1F63D9E28D}"/>
              </a:ext>
            </a:extLst>
          </p:cNvPr>
          <p:cNvPicPr>
            <a:picLocks noChangeAspect="1"/>
          </p:cNvPicPr>
          <p:nvPr/>
        </p:nvPicPr>
        <p:blipFill>
          <a:blip r:embed="rId3">
            <a:extLst>
              <a:ext uri="{96DAC541-7B7A-43D3-8B79-37D633B846F1}">
                <asvg:svgBlip xmlns:asvg="http://schemas.microsoft.com/office/drawing/2016/SVG/main" r:embed="rId4"/>
              </a:ext>
            </a:extLst>
          </a:blip>
          <a:srcRect b="54085"/>
          <a:stretch>
            <a:fillRect/>
          </a:stretch>
        </p:blipFill>
        <p:spPr>
          <a:xfrm rot="10800000">
            <a:off x="7743022" y="-1"/>
            <a:ext cx="3771900" cy="1407467"/>
          </a:xfrm>
          <a:prstGeom prst="rect">
            <a:avLst/>
          </a:prstGeom>
        </p:spPr>
      </p:pic>
      <p:pic>
        <p:nvPicPr>
          <p:cNvPr id="5" name="Picture 4">
            <a:extLst>
              <a:ext uri="{FF2B5EF4-FFF2-40B4-BE49-F238E27FC236}">
                <a16:creationId xmlns:a16="http://schemas.microsoft.com/office/drawing/2014/main" id="{78747EEB-7920-0B23-EAEF-2E910336D388}"/>
              </a:ext>
            </a:extLst>
          </p:cNvPr>
          <p:cNvPicPr>
            <a:picLocks noChangeAspect="1"/>
          </p:cNvPicPr>
          <p:nvPr/>
        </p:nvPicPr>
        <p:blipFill>
          <a:blip r:embed="rId5"/>
          <a:stretch>
            <a:fillRect/>
          </a:stretch>
        </p:blipFill>
        <p:spPr>
          <a:xfrm>
            <a:off x="7140134" y="1343660"/>
            <a:ext cx="4692015" cy="4170680"/>
          </a:xfrm>
          <a:prstGeom prst="rect">
            <a:avLst/>
          </a:prstGeom>
        </p:spPr>
      </p:pic>
      <p:pic>
        <p:nvPicPr>
          <p:cNvPr id="6" name="Picture 5" descr="A black and white logo&#10;&#10;AI-generated content may be incorrect.">
            <a:extLst>
              <a:ext uri="{FF2B5EF4-FFF2-40B4-BE49-F238E27FC236}">
                <a16:creationId xmlns:a16="http://schemas.microsoft.com/office/drawing/2014/main" id="{7CBEB5AE-83FF-CB4A-01F1-C66F7DC84FAE}"/>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73558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7A620A-374F-AD57-9F37-FBC9055F1B6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2E75EA-B387-E685-5F2F-6C0CBC9A0934}"/>
              </a:ext>
            </a:extLst>
          </p:cNvPr>
          <p:cNvSpPr>
            <a:spLocks noGrp="1"/>
          </p:cNvSpPr>
          <p:nvPr>
            <p:ph type="title"/>
          </p:nvPr>
        </p:nvSpPr>
        <p:spPr>
          <a:xfrm>
            <a:off x="1100392" y="799223"/>
            <a:ext cx="6943225" cy="792242"/>
          </a:xfrm>
        </p:spPr>
        <p:txBody>
          <a:bodyPr>
            <a:normAutofit/>
          </a:bodyPr>
          <a:lstStyle/>
          <a:p>
            <a:r>
              <a:rPr lang="en-AU" sz="2900" b="1" noProof="0">
                <a:solidFill>
                  <a:srgbClr val="325EAB"/>
                </a:solidFill>
                <a:latin typeface="Arial Black" panose="020B0604020202020204" pitchFamily="34" charset="0"/>
                <a:cs typeface="Arial Black" panose="020B0604020202020204" pitchFamily="34" charset="0"/>
              </a:rPr>
              <a:t>LEARNING OBJECTIVES</a:t>
            </a:r>
          </a:p>
        </p:txBody>
      </p:sp>
      <p:sp>
        <p:nvSpPr>
          <p:cNvPr id="5" name="Content Placeholder 2">
            <a:extLst>
              <a:ext uri="{FF2B5EF4-FFF2-40B4-BE49-F238E27FC236}">
                <a16:creationId xmlns:a16="http://schemas.microsoft.com/office/drawing/2014/main" id="{389761AA-F684-D141-8CDD-9EEF360A72D3}"/>
              </a:ext>
            </a:extLst>
          </p:cNvPr>
          <p:cNvSpPr>
            <a:spLocks noGrp="1"/>
          </p:cNvSpPr>
          <p:nvPr>
            <p:ph idx="1"/>
          </p:nvPr>
        </p:nvSpPr>
        <p:spPr>
          <a:xfrm>
            <a:off x="1193699" y="1553337"/>
            <a:ext cx="4995607" cy="3751325"/>
          </a:xfrm>
        </p:spPr>
        <p:txBody>
          <a:bodyPr anchor="ctr">
            <a:normAutofit fontScale="92500"/>
          </a:bodyPr>
          <a:lstStyle/>
          <a:p>
            <a:pPr marL="0" indent="0" fontAlgn="base">
              <a:buNone/>
            </a:pPr>
            <a:r>
              <a:rPr lang="en-AU" sz="1600">
                <a:solidFill>
                  <a:srgbClr val="4A4B4C"/>
                </a:solidFill>
                <a:cs typeface="Arial" panose="020B0604020202020204" pitchFamily="34" charset="0"/>
              </a:rPr>
              <a:t>To understand:</a:t>
            </a:r>
          </a:p>
          <a:p>
            <a:pPr fontAlgn="base">
              <a:lnSpc>
                <a:spcPct val="120000"/>
              </a:lnSpc>
              <a:buClr>
                <a:srgbClr val="4A4B4C"/>
              </a:buClr>
            </a:pPr>
            <a:r>
              <a:rPr lang="en-AU" sz="1600">
                <a:solidFill>
                  <a:srgbClr val="4A4B4C"/>
                </a:solidFill>
                <a:cs typeface="Arial" panose="020B0604020202020204" pitchFamily="34" charset="0"/>
              </a:rPr>
              <a:t>The intent and expectations of Outcome Standards 1.1 to 1.4, and 1.6 to 1.8 within Quality Area 1: Training and Assessment.</a:t>
            </a:r>
          </a:p>
          <a:p>
            <a:pPr fontAlgn="base">
              <a:lnSpc>
                <a:spcPct val="120000"/>
              </a:lnSpc>
              <a:buClr>
                <a:srgbClr val="4A4B4C"/>
              </a:buClr>
            </a:pPr>
            <a:r>
              <a:rPr lang="en-AU" sz="1600">
                <a:solidFill>
                  <a:srgbClr val="4A4B4C"/>
                </a:solidFill>
                <a:cs typeface="Arial" panose="020B0604020202020204" pitchFamily="34" charset="0"/>
              </a:rPr>
              <a:t>Identify the risks to quality and compliance in training delivery, assessment, RPL, credit transfer, and resource management.</a:t>
            </a:r>
          </a:p>
          <a:p>
            <a:pPr fontAlgn="base">
              <a:lnSpc>
                <a:spcPct val="120000"/>
              </a:lnSpc>
              <a:buClr>
                <a:srgbClr val="4A4B4C"/>
              </a:buClr>
            </a:pPr>
            <a:r>
              <a:rPr lang="en-AU" sz="1600">
                <a:solidFill>
                  <a:srgbClr val="4A4B4C"/>
                </a:solidFill>
                <a:cs typeface="Arial" panose="020B0604020202020204" pitchFamily="34" charset="0"/>
              </a:rPr>
              <a:t>Apply practical strategies to align your practices with the principles of assessment and rules of evidence.</a:t>
            </a:r>
          </a:p>
          <a:p>
            <a:pPr fontAlgn="base">
              <a:lnSpc>
                <a:spcPct val="120000"/>
              </a:lnSpc>
              <a:buClr>
                <a:srgbClr val="4A4B4C"/>
              </a:buClr>
            </a:pPr>
            <a:r>
              <a:rPr lang="en-AU" sz="1600">
                <a:solidFill>
                  <a:srgbClr val="4A4B4C"/>
                </a:solidFill>
                <a:cs typeface="Arial" panose="020B0604020202020204" pitchFamily="34" charset="0"/>
              </a:rPr>
              <a:t>Use self-assurance questions to evaluate the effectiveness of your RTO’s systems and processes.</a:t>
            </a:r>
          </a:p>
          <a:p>
            <a:pPr fontAlgn="base">
              <a:lnSpc>
                <a:spcPct val="120000"/>
              </a:lnSpc>
              <a:buClr>
                <a:srgbClr val="4A4B4C"/>
              </a:buClr>
            </a:pPr>
            <a:endParaRPr lang="en-AU" sz="1400" noProof="0">
              <a:solidFill>
                <a:srgbClr val="4A4B4C"/>
              </a:solidFill>
              <a:cs typeface="Arial" panose="020B0604020202020204" pitchFamily="34" charset="0"/>
            </a:endParaRPr>
          </a:p>
        </p:txBody>
      </p:sp>
      <p:cxnSp>
        <p:nvCxnSpPr>
          <p:cNvPr id="6" name="Straight Connector 5">
            <a:extLst>
              <a:ext uri="{FF2B5EF4-FFF2-40B4-BE49-F238E27FC236}">
                <a16:creationId xmlns:a16="http://schemas.microsoft.com/office/drawing/2014/main" id="{E60A2864-5ED2-0214-BF19-45B0C605D593}"/>
              </a:ext>
            </a:extLst>
          </p:cNvPr>
          <p:cNvCxnSpPr>
            <a:cxnSpLocks/>
          </p:cNvCxnSpPr>
          <p:nvPr/>
        </p:nvCxnSpPr>
        <p:spPr>
          <a:xfrm>
            <a:off x="915690" y="9508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C964542-36C3-B0F0-3195-8FA57DE655A1}"/>
              </a:ext>
            </a:extLst>
          </p:cNvPr>
          <p:cNvSpPr txBox="1">
            <a:spLocks/>
          </p:cNvSpPr>
          <p:nvPr/>
        </p:nvSpPr>
        <p:spPr>
          <a:xfrm>
            <a:off x="1100394" y="5342790"/>
            <a:ext cx="8090260" cy="657929"/>
          </a:xfrm>
          <a:prstGeom prst="rect">
            <a:avLst/>
          </a:prstGeom>
          <a:solidFill>
            <a:schemeClr val="bg1">
              <a:lumMod val="95000"/>
            </a:schemeClr>
          </a:solidFill>
        </p:spPr>
        <p:txBody>
          <a:bodyPr vert="horz" lIns="251999"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400" b="1" noProof="0">
                <a:solidFill>
                  <a:srgbClr val="4A4B4C"/>
                </a:solidFill>
                <a:cs typeface="Arial" panose="020B0604020202020204" pitchFamily="34" charset="0"/>
              </a:rPr>
              <a:t>Note: Standard 1.5 – Validation – is covered in a separate validation-specific workshop.</a:t>
            </a:r>
          </a:p>
        </p:txBody>
      </p:sp>
      <p:pic>
        <p:nvPicPr>
          <p:cNvPr id="7" name="Picture 6">
            <a:extLst>
              <a:ext uri="{FF2B5EF4-FFF2-40B4-BE49-F238E27FC236}">
                <a16:creationId xmlns:a16="http://schemas.microsoft.com/office/drawing/2014/main" id="{2F1F3836-D9CD-445D-AEBF-C5A14C2624F7}"/>
              </a:ext>
            </a:extLst>
          </p:cNvPr>
          <p:cNvPicPr>
            <a:picLocks noChangeAspect="1"/>
          </p:cNvPicPr>
          <p:nvPr/>
        </p:nvPicPr>
        <p:blipFill>
          <a:blip r:embed="rId3"/>
          <a:stretch>
            <a:fillRect/>
          </a:stretch>
        </p:blipFill>
        <p:spPr>
          <a:xfrm>
            <a:off x="6578991" y="1382968"/>
            <a:ext cx="4697319" cy="3511031"/>
          </a:xfrm>
          <a:prstGeom prst="rect">
            <a:avLst/>
          </a:prstGeom>
        </p:spPr>
      </p:pic>
      <p:pic>
        <p:nvPicPr>
          <p:cNvPr id="2" name="Picture 1" descr="A black and white logo&#10;&#10;AI-generated content may be incorrect.">
            <a:extLst>
              <a:ext uri="{FF2B5EF4-FFF2-40B4-BE49-F238E27FC236}">
                <a16:creationId xmlns:a16="http://schemas.microsoft.com/office/drawing/2014/main" id="{2930B5AA-DA8B-741F-5268-E61F56A25287}"/>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2681971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1AA95C-3FD0-5D40-55D6-988EE29B1FE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7A9D868-7D09-3EDD-4596-2D1068579253}"/>
              </a:ext>
            </a:extLst>
          </p:cNvPr>
          <p:cNvSpPr>
            <a:spLocks noGrp="1"/>
          </p:cNvSpPr>
          <p:nvPr>
            <p:ph type="title"/>
          </p:nvPr>
        </p:nvSpPr>
        <p:spPr>
          <a:xfrm>
            <a:off x="1100392" y="900823"/>
            <a:ext cx="8174017"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SUMMARY AND KEY TAKEAWAYS</a:t>
            </a:r>
          </a:p>
        </p:txBody>
      </p:sp>
      <p:cxnSp>
        <p:nvCxnSpPr>
          <p:cNvPr id="3" name="Straight Connector 2">
            <a:extLst>
              <a:ext uri="{FF2B5EF4-FFF2-40B4-BE49-F238E27FC236}">
                <a16:creationId xmlns:a16="http://schemas.microsoft.com/office/drawing/2014/main" id="{FCB37722-7AB1-C480-1A9B-D510BB100187}"/>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A4E385B3-6929-0FE3-6771-F576816ED37A}"/>
              </a:ext>
            </a:extLst>
          </p:cNvPr>
          <p:cNvSpPr txBox="1">
            <a:spLocks/>
          </p:cNvSpPr>
          <p:nvPr/>
        </p:nvSpPr>
        <p:spPr>
          <a:xfrm>
            <a:off x="1823099" y="2670761"/>
            <a:ext cx="2441658" cy="2321241"/>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1100"/>
              </a:spcBef>
              <a:buNone/>
            </a:pPr>
            <a:r>
              <a:rPr lang="en-AU" sz="1600" noProof="0">
                <a:solidFill>
                  <a:srgbClr val="4A4B4C"/>
                </a:solidFill>
                <a:cs typeface="Arial" panose="020B0604020202020204" pitchFamily="34" charset="0"/>
              </a:rPr>
              <a:t>Outcome Standards are student- and industry-focused.</a:t>
            </a:r>
          </a:p>
        </p:txBody>
      </p:sp>
      <p:sp>
        <p:nvSpPr>
          <p:cNvPr id="24" name="Content Placeholder 2">
            <a:extLst>
              <a:ext uri="{FF2B5EF4-FFF2-40B4-BE49-F238E27FC236}">
                <a16:creationId xmlns:a16="http://schemas.microsoft.com/office/drawing/2014/main" id="{E22753E9-E127-7240-B450-95707D34D11E}"/>
              </a:ext>
            </a:extLst>
          </p:cNvPr>
          <p:cNvSpPr txBox="1">
            <a:spLocks/>
          </p:cNvSpPr>
          <p:nvPr/>
        </p:nvSpPr>
        <p:spPr>
          <a:xfrm>
            <a:off x="4787921" y="2663636"/>
            <a:ext cx="2441658" cy="2321241"/>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1100"/>
              </a:spcBef>
              <a:buNone/>
            </a:pPr>
            <a:r>
              <a:rPr lang="en-AU" sz="1600" noProof="0">
                <a:solidFill>
                  <a:srgbClr val="4A4B4C"/>
                </a:solidFill>
                <a:cs typeface="Arial" panose="020B0604020202020204" pitchFamily="34" charset="0"/>
              </a:rPr>
              <a:t>Self-assurance and ongoing monitoring are critical.</a:t>
            </a:r>
          </a:p>
        </p:txBody>
      </p:sp>
      <p:sp>
        <p:nvSpPr>
          <p:cNvPr id="25" name="Content Placeholder 2">
            <a:extLst>
              <a:ext uri="{FF2B5EF4-FFF2-40B4-BE49-F238E27FC236}">
                <a16:creationId xmlns:a16="http://schemas.microsoft.com/office/drawing/2014/main" id="{7642D79C-2B03-96AD-89F4-FE2E516966BE}"/>
              </a:ext>
            </a:extLst>
          </p:cNvPr>
          <p:cNvSpPr txBox="1">
            <a:spLocks/>
          </p:cNvSpPr>
          <p:nvPr/>
        </p:nvSpPr>
        <p:spPr>
          <a:xfrm>
            <a:off x="7752743" y="2670761"/>
            <a:ext cx="2441658" cy="2321241"/>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1100"/>
              </a:spcBef>
              <a:buNone/>
            </a:pPr>
            <a:r>
              <a:rPr lang="en-AU" sz="1600" noProof="0">
                <a:solidFill>
                  <a:srgbClr val="4A4B4C"/>
                </a:solidFill>
                <a:cs typeface="Arial" panose="020B0604020202020204" pitchFamily="34" charset="0"/>
              </a:rPr>
              <a:t>Ensure transparency, documentation, and quality assurance at every stage.</a:t>
            </a:r>
          </a:p>
        </p:txBody>
      </p:sp>
      <p:pic>
        <p:nvPicPr>
          <p:cNvPr id="27" name="Picture 26">
            <a:extLst>
              <a:ext uri="{FF2B5EF4-FFF2-40B4-BE49-F238E27FC236}">
                <a16:creationId xmlns:a16="http://schemas.microsoft.com/office/drawing/2014/main" id="{A80D7FC7-9D18-555E-C290-D3B20E5F165B}"/>
              </a:ext>
            </a:extLst>
          </p:cNvPr>
          <p:cNvPicPr>
            <a:picLocks noChangeAspect="1"/>
          </p:cNvPicPr>
          <p:nvPr/>
        </p:nvPicPr>
        <p:blipFill>
          <a:blip r:embed="rId3"/>
          <a:stretch>
            <a:fillRect/>
          </a:stretch>
        </p:blipFill>
        <p:spPr>
          <a:xfrm>
            <a:off x="2628179" y="2316766"/>
            <a:ext cx="831497" cy="831497"/>
          </a:xfrm>
          <a:prstGeom prst="rect">
            <a:avLst/>
          </a:prstGeom>
        </p:spPr>
      </p:pic>
      <p:sp>
        <p:nvSpPr>
          <p:cNvPr id="30" name="TextBox 29">
            <a:extLst>
              <a:ext uri="{FF2B5EF4-FFF2-40B4-BE49-F238E27FC236}">
                <a16:creationId xmlns:a16="http://schemas.microsoft.com/office/drawing/2014/main" id="{5B4BEB0E-DE44-F572-D94C-44FC2B188CA0}"/>
              </a:ext>
            </a:extLst>
          </p:cNvPr>
          <p:cNvSpPr txBox="1"/>
          <p:nvPr/>
        </p:nvSpPr>
        <p:spPr>
          <a:xfrm>
            <a:off x="2624552" y="2501683"/>
            <a:ext cx="831497" cy="461665"/>
          </a:xfrm>
          <a:prstGeom prst="rect">
            <a:avLst/>
          </a:prstGeom>
          <a:noFill/>
        </p:spPr>
        <p:txBody>
          <a:bodyPr wrap="square" anchor="ctr">
            <a:spAutoFit/>
          </a:bodyPr>
          <a:lstStyle/>
          <a:p>
            <a:pPr algn="ctr"/>
            <a:r>
              <a:rPr lang="en-AU" sz="2400" b="1" noProof="0">
                <a:solidFill>
                  <a:schemeClr val="bg1"/>
                </a:solidFill>
                <a:latin typeface="Arial Black" panose="020B0604020202020204" pitchFamily="34" charset="0"/>
                <a:cs typeface="Arial Black" panose="020B0604020202020204" pitchFamily="34" charset="0"/>
              </a:rPr>
              <a:t>1</a:t>
            </a:r>
            <a:endParaRPr lang="en-AU" sz="2400" noProof="0">
              <a:solidFill>
                <a:schemeClr val="bg1"/>
              </a:solidFill>
            </a:endParaRPr>
          </a:p>
        </p:txBody>
      </p:sp>
      <p:pic>
        <p:nvPicPr>
          <p:cNvPr id="33" name="Picture 32">
            <a:extLst>
              <a:ext uri="{FF2B5EF4-FFF2-40B4-BE49-F238E27FC236}">
                <a16:creationId xmlns:a16="http://schemas.microsoft.com/office/drawing/2014/main" id="{970CB928-2D5D-1ADB-FC13-3578D974239C}"/>
              </a:ext>
            </a:extLst>
          </p:cNvPr>
          <p:cNvPicPr>
            <a:picLocks noChangeAspect="1"/>
          </p:cNvPicPr>
          <p:nvPr/>
        </p:nvPicPr>
        <p:blipFill>
          <a:blip r:embed="rId3"/>
          <a:stretch>
            <a:fillRect/>
          </a:stretch>
        </p:blipFill>
        <p:spPr>
          <a:xfrm>
            <a:off x="5593001" y="2316766"/>
            <a:ext cx="831497" cy="831497"/>
          </a:xfrm>
          <a:prstGeom prst="rect">
            <a:avLst/>
          </a:prstGeom>
        </p:spPr>
      </p:pic>
      <p:sp>
        <p:nvSpPr>
          <p:cNvPr id="34" name="TextBox 33">
            <a:extLst>
              <a:ext uri="{FF2B5EF4-FFF2-40B4-BE49-F238E27FC236}">
                <a16:creationId xmlns:a16="http://schemas.microsoft.com/office/drawing/2014/main" id="{333F60AC-85B5-ECFC-57B7-69D10E14A98B}"/>
              </a:ext>
            </a:extLst>
          </p:cNvPr>
          <p:cNvSpPr txBox="1"/>
          <p:nvPr/>
        </p:nvSpPr>
        <p:spPr>
          <a:xfrm>
            <a:off x="5593000" y="2493431"/>
            <a:ext cx="831497" cy="461665"/>
          </a:xfrm>
          <a:prstGeom prst="rect">
            <a:avLst/>
          </a:prstGeom>
          <a:noFill/>
        </p:spPr>
        <p:txBody>
          <a:bodyPr wrap="square" anchor="ctr">
            <a:spAutoFit/>
          </a:bodyPr>
          <a:lstStyle/>
          <a:p>
            <a:pPr algn="ctr"/>
            <a:r>
              <a:rPr lang="en-AU" sz="2400" b="1">
                <a:solidFill>
                  <a:schemeClr val="bg1"/>
                </a:solidFill>
                <a:latin typeface="Arial Black" panose="020B0604020202020204" pitchFamily="34" charset="0"/>
              </a:rPr>
              <a:t>2</a:t>
            </a:r>
            <a:endParaRPr lang="en-AU" sz="2400" noProof="0">
              <a:solidFill>
                <a:schemeClr val="bg1"/>
              </a:solidFill>
            </a:endParaRPr>
          </a:p>
        </p:txBody>
      </p:sp>
      <p:pic>
        <p:nvPicPr>
          <p:cNvPr id="35" name="Picture 34">
            <a:extLst>
              <a:ext uri="{FF2B5EF4-FFF2-40B4-BE49-F238E27FC236}">
                <a16:creationId xmlns:a16="http://schemas.microsoft.com/office/drawing/2014/main" id="{E10DAEBA-0260-6F1E-2C77-B49EB1CB0B0B}"/>
              </a:ext>
            </a:extLst>
          </p:cNvPr>
          <p:cNvPicPr>
            <a:picLocks noChangeAspect="1"/>
          </p:cNvPicPr>
          <p:nvPr/>
        </p:nvPicPr>
        <p:blipFill>
          <a:blip r:embed="rId3"/>
          <a:stretch>
            <a:fillRect/>
          </a:stretch>
        </p:blipFill>
        <p:spPr>
          <a:xfrm>
            <a:off x="8589293" y="2308514"/>
            <a:ext cx="831497" cy="831497"/>
          </a:xfrm>
          <a:prstGeom prst="rect">
            <a:avLst/>
          </a:prstGeom>
        </p:spPr>
      </p:pic>
      <p:sp>
        <p:nvSpPr>
          <p:cNvPr id="36" name="TextBox 35">
            <a:extLst>
              <a:ext uri="{FF2B5EF4-FFF2-40B4-BE49-F238E27FC236}">
                <a16:creationId xmlns:a16="http://schemas.microsoft.com/office/drawing/2014/main" id="{5219201A-410A-9828-247B-5E64409F8B49}"/>
              </a:ext>
            </a:extLst>
          </p:cNvPr>
          <p:cNvSpPr txBox="1"/>
          <p:nvPr/>
        </p:nvSpPr>
        <p:spPr>
          <a:xfrm>
            <a:off x="8585666" y="2501683"/>
            <a:ext cx="831497" cy="461665"/>
          </a:xfrm>
          <a:prstGeom prst="rect">
            <a:avLst/>
          </a:prstGeom>
          <a:noFill/>
        </p:spPr>
        <p:txBody>
          <a:bodyPr wrap="square" anchor="ctr">
            <a:spAutoFit/>
          </a:bodyPr>
          <a:lstStyle/>
          <a:p>
            <a:pPr algn="ctr"/>
            <a:r>
              <a:rPr lang="en-AU" sz="2400" b="1">
                <a:solidFill>
                  <a:schemeClr val="bg1"/>
                </a:solidFill>
                <a:latin typeface="Arial Black" panose="020B0604020202020204" pitchFamily="34" charset="0"/>
              </a:rPr>
              <a:t>3</a:t>
            </a:r>
            <a:endParaRPr lang="en-AU" sz="2400" noProof="0">
              <a:solidFill>
                <a:schemeClr val="bg1"/>
              </a:solidFill>
            </a:endParaRPr>
          </a:p>
        </p:txBody>
      </p:sp>
    </p:spTree>
    <p:extLst>
      <p:ext uri="{BB962C8B-B14F-4D97-AF65-F5344CB8AC3E}">
        <p14:creationId xmlns:p14="http://schemas.microsoft.com/office/powerpoint/2010/main" val="305643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59035C-E138-679C-7F0E-EFD2C44D491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F9B17CB1-9CF3-DBC4-3F76-5D45FDC4BFF9}"/>
              </a:ext>
            </a:extLst>
          </p:cNvPr>
          <p:cNvSpPr>
            <a:spLocks noGrp="1"/>
          </p:cNvSpPr>
          <p:nvPr>
            <p:ph type="ctrTitle"/>
          </p:nvPr>
        </p:nvSpPr>
        <p:spPr>
          <a:xfrm>
            <a:off x="1524000" y="1060252"/>
            <a:ext cx="9144000" cy="873146"/>
          </a:xfrm>
        </p:spPr>
        <p:txBody>
          <a:bodyPr>
            <a:noAutofit/>
          </a:bodyPr>
          <a:lstStyle/>
          <a:p>
            <a:r>
              <a:rPr lang="en-AU" sz="2900" noProof="0"/>
              <a:t>RESOURCES</a:t>
            </a:r>
          </a:p>
        </p:txBody>
      </p:sp>
      <p:cxnSp>
        <p:nvCxnSpPr>
          <p:cNvPr id="11" name="Straight Connector 10">
            <a:extLst>
              <a:ext uri="{FF2B5EF4-FFF2-40B4-BE49-F238E27FC236}">
                <a16:creationId xmlns:a16="http://schemas.microsoft.com/office/drawing/2014/main" id="{A0CB2F9A-7568-E791-8C8A-380DAAEAF23A}"/>
              </a:ext>
            </a:extLst>
          </p:cNvPr>
          <p:cNvCxnSpPr>
            <a:cxnSpLocks/>
          </p:cNvCxnSpPr>
          <p:nvPr/>
        </p:nvCxnSpPr>
        <p:spPr>
          <a:xfrm>
            <a:off x="2163581" y="1983005"/>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Content Placeholder 2">
            <a:extLst>
              <a:ext uri="{FF2B5EF4-FFF2-40B4-BE49-F238E27FC236}">
                <a16:creationId xmlns:a16="http://schemas.microsoft.com/office/drawing/2014/main" id="{BDA40E07-8F26-B4ED-6752-22BFCDEC083F}"/>
              </a:ext>
            </a:extLst>
          </p:cNvPr>
          <p:cNvSpPr txBox="1">
            <a:spLocks/>
          </p:cNvSpPr>
          <p:nvPr/>
        </p:nvSpPr>
        <p:spPr>
          <a:xfrm>
            <a:off x="2163581" y="2427185"/>
            <a:ext cx="7864839" cy="443081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r>
              <a:rPr lang="en-AU" sz="1600" noProof="0">
                <a:solidFill>
                  <a:schemeClr val="bg1"/>
                </a:solidFill>
                <a:hlinkClick r:id="rId3">
                  <a:extLst>
                    <a:ext uri="{A12FA001-AC4F-418D-AE19-62706E023703}">
                      <ahyp:hlinkClr xmlns:ahyp="http://schemas.microsoft.com/office/drawing/2018/hyperlinkcolor" val="tx"/>
                    </a:ext>
                  </a:extLst>
                </a:hlinkClick>
              </a:rPr>
              <a:t>National Vocational Education and Training Regulator Act 2011</a:t>
            </a:r>
            <a:endParaRPr lang="en-AU" sz="1600" noProof="0">
              <a:solidFill>
                <a:schemeClr val="bg1"/>
              </a:solidFill>
            </a:endParaRPr>
          </a:p>
          <a:p>
            <a:pPr marL="342900" indent="-342900" fontAlgn="base"/>
            <a:r>
              <a:rPr lang="en-AU" sz="1600" noProof="0">
                <a:solidFill>
                  <a:schemeClr val="bg1"/>
                </a:solidFill>
                <a:hlinkClick r:id="rId4">
                  <a:extLst>
                    <a:ext uri="{A12FA001-AC4F-418D-AE19-62706E023703}">
                      <ahyp:hlinkClr xmlns:ahyp="http://schemas.microsoft.com/office/drawing/2018/hyperlinkcolor" val="tx"/>
                    </a:ext>
                  </a:extLst>
                </a:hlinkClick>
              </a:rPr>
              <a:t>National Vocational Education and Training Regulator (Outcome Standards for Registered Training Organisations) Instrument 2025</a:t>
            </a:r>
            <a:endParaRPr lang="en-AU" sz="1600" noProof="0">
              <a:solidFill>
                <a:schemeClr val="bg1"/>
              </a:solidFill>
            </a:endParaRPr>
          </a:p>
          <a:p>
            <a:pPr marL="342900" indent="-342900" fontAlgn="base"/>
            <a:r>
              <a:rPr lang="en-AU" sz="1600">
                <a:solidFill>
                  <a:schemeClr val="bg1"/>
                </a:solidFill>
                <a:hlinkClick r:id="rId5">
                  <a:extLst>
                    <a:ext uri="{A12FA001-AC4F-418D-AE19-62706E023703}">
                      <ahyp:hlinkClr xmlns:ahyp="http://schemas.microsoft.com/office/drawing/2018/hyperlinkcolor" val="tx"/>
                    </a:ext>
                  </a:extLst>
                </a:hlinkClick>
              </a:rPr>
              <a:t>Credential Policy</a:t>
            </a:r>
            <a:endParaRPr lang="en-AU" sz="1600" noProof="0">
              <a:solidFill>
                <a:schemeClr val="bg1"/>
              </a:solidFill>
            </a:endParaRPr>
          </a:p>
          <a:p>
            <a:pPr marL="342900" indent="-342900" fontAlgn="base"/>
            <a:r>
              <a:rPr lang="en-AU" sz="1600" noProof="0">
                <a:solidFill>
                  <a:schemeClr val="bg1"/>
                </a:solidFill>
                <a:hlinkClick r:id="rId6">
                  <a:extLst>
                    <a:ext uri="{A12FA001-AC4F-418D-AE19-62706E023703}">
                      <ahyp:hlinkClr xmlns:ahyp="http://schemas.microsoft.com/office/drawing/2018/hyperlinkcolor" val="tx"/>
                    </a:ext>
                  </a:extLst>
                </a:hlinkClick>
              </a:rPr>
              <a:t>Practice Guide - Training</a:t>
            </a:r>
            <a:endParaRPr lang="en-AU" sz="1600" noProof="0">
              <a:solidFill>
                <a:schemeClr val="bg1"/>
              </a:solidFill>
            </a:endParaRPr>
          </a:p>
          <a:p>
            <a:pPr marL="342900" indent="-342900" fontAlgn="base"/>
            <a:r>
              <a:rPr lang="en-AU" sz="1600" noProof="0">
                <a:solidFill>
                  <a:schemeClr val="bg1"/>
                </a:solidFill>
                <a:hlinkClick r:id="rId7">
                  <a:extLst>
                    <a:ext uri="{A12FA001-AC4F-418D-AE19-62706E023703}">
                      <ahyp:hlinkClr xmlns:ahyp="http://schemas.microsoft.com/office/drawing/2018/hyperlinkcolor" val="tx"/>
                    </a:ext>
                  </a:extLst>
                </a:hlinkClick>
              </a:rPr>
              <a:t>Practice Guide – Assessment</a:t>
            </a:r>
            <a:endParaRPr lang="en-AU" sz="1600" noProof="0">
              <a:solidFill>
                <a:schemeClr val="bg1"/>
              </a:solidFill>
            </a:endParaRPr>
          </a:p>
          <a:p>
            <a:pPr marL="342900" indent="-342900" fontAlgn="base"/>
            <a:r>
              <a:rPr lang="en-AU" sz="1600">
                <a:solidFill>
                  <a:schemeClr val="bg1"/>
                </a:solidFill>
                <a:hlinkClick r:id="rId8">
                  <a:extLst>
                    <a:ext uri="{A12FA001-AC4F-418D-AE19-62706E023703}">
                      <ahyp:hlinkClr xmlns:ahyp="http://schemas.microsoft.com/office/drawing/2018/hyperlinkcolor" val="tx"/>
                    </a:ext>
                  </a:extLst>
                </a:hlinkClick>
              </a:rPr>
              <a:t>Practice Guide – Recognition of Prior Learning and Credit Transfer</a:t>
            </a:r>
            <a:endParaRPr lang="en-AU" sz="1600">
              <a:solidFill>
                <a:schemeClr val="bg1"/>
              </a:solidFill>
            </a:endParaRPr>
          </a:p>
          <a:p>
            <a:pPr marL="342900" indent="-342900" fontAlgn="base"/>
            <a:r>
              <a:rPr lang="en-AU" sz="1600">
                <a:solidFill>
                  <a:schemeClr val="bg1"/>
                </a:solidFill>
                <a:hlinkClick r:id="rId9">
                  <a:extLst>
                    <a:ext uri="{A12FA001-AC4F-418D-AE19-62706E023703}">
                      <ahyp:hlinkClr xmlns:ahyp="http://schemas.microsoft.com/office/drawing/2018/hyperlinkcolor" val="tx"/>
                    </a:ext>
                  </a:extLst>
                </a:hlinkClick>
              </a:rPr>
              <a:t>Practice Guide – Facilities, resources and equipment</a:t>
            </a:r>
            <a:endParaRPr lang="en-AU" sz="1600">
              <a:solidFill>
                <a:schemeClr val="bg1"/>
              </a:solidFill>
            </a:endParaRPr>
          </a:p>
          <a:p>
            <a:pPr marL="342900" indent="-342900" fontAlgn="base"/>
            <a:r>
              <a:rPr lang="en-AU" sz="1600" noProof="0">
                <a:solidFill>
                  <a:schemeClr val="bg1"/>
                </a:solidFill>
                <a:hlinkClick r:id="rId10">
                  <a:extLst>
                    <a:ext uri="{A12FA001-AC4F-418D-AE19-62706E023703}">
                      <ahyp:hlinkClr xmlns:ahyp="http://schemas.microsoft.com/office/drawing/2018/hyperlinkcolor" val="tx"/>
                    </a:ext>
                  </a:extLst>
                </a:hlinkClick>
              </a:rPr>
              <a:t>Pra</a:t>
            </a:r>
            <a:r>
              <a:rPr lang="en-AU" sz="1600" err="1">
                <a:solidFill>
                  <a:schemeClr val="bg1"/>
                </a:solidFill>
                <a:hlinkClick r:id="rId10">
                  <a:extLst>
                    <a:ext uri="{A12FA001-AC4F-418D-AE19-62706E023703}">
                      <ahyp:hlinkClr xmlns:ahyp="http://schemas.microsoft.com/office/drawing/2018/hyperlinkcolor" val="tx"/>
                    </a:ext>
                  </a:extLst>
                </a:hlinkClick>
              </a:rPr>
              <a:t>ctice</a:t>
            </a:r>
            <a:r>
              <a:rPr lang="en-AU" sz="1600">
                <a:solidFill>
                  <a:schemeClr val="bg1"/>
                </a:solidFill>
                <a:hlinkClick r:id="rId10">
                  <a:extLst>
                    <a:ext uri="{A12FA001-AC4F-418D-AE19-62706E023703}">
                      <ahyp:hlinkClr xmlns:ahyp="http://schemas.microsoft.com/office/drawing/2018/hyperlinkcolor" val="tx"/>
                    </a:ext>
                  </a:extLst>
                </a:hlinkClick>
              </a:rPr>
              <a:t> Guide – Credential Policy</a:t>
            </a:r>
            <a:endParaRPr lang="en-AU" sz="1600" noProof="0">
              <a:solidFill>
                <a:schemeClr val="bg1"/>
              </a:solidFill>
            </a:endParaRPr>
          </a:p>
        </p:txBody>
      </p:sp>
      <p:pic>
        <p:nvPicPr>
          <p:cNvPr id="3" name="Picture 2" descr="A black and white logo&#10;&#10;AI-generated content may be incorrect.">
            <a:extLst>
              <a:ext uri="{FF2B5EF4-FFF2-40B4-BE49-F238E27FC236}">
                <a16:creationId xmlns:a16="http://schemas.microsoft.com/office/drawing/2014/main" id="{3C8931C4-B52A-96D2-EA63-FB60963F3B1E}"/>
              </a:ext>
            </a:extLst>
          </p:cNvPr>
          <p:cNvPicPr>
            <a:picLocks noChangeAspect="1"/>
          </p:cNvPicPr>
          <p:nvPr/>
        </p:nvPicPr>
        <p:blipFill>
          <a:blip r:embed="rId11"/>
          <a:stretch>
            <a:fillRect/>
          </a:stretch>
        </p:blipFill>
        <p:spPr>
          <a:xfrm>
            <a:off x="8293100" y="5996032"/>
            <a:ext cx="1884610" cy="448789"/>
          </a:xfrm>
          <a:prstGeom prst="rect">
            <a:avLst/>
          </a:prstGeom>
        </p:spPr>
      </p:pic>
    </p:spTree>
    <p:extLst>
      <p:ext uri="{BB962C8B-B14F-4D97-AF65-F5344CB8AC3E}">
        <p14:creationId xmlns:p14="http://schemas.microsoft.com/office/powerpoint/2010/main" val="285458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DAE634-6CED-F7DA-0C69-3F3DD29A37DE}"/>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DC02C39C-645C-84F6-8D22-A16F3AF74F02}"/>
              </a:ext>
            </a:extLst>
          </p:cNvPr>
          <p:cNvSpPr>
            <a:spLocks noGrp="1"/>
          </p:cNvSpPr>
          <p:nvPr>
            <p:ph type="ctrTitle"/>
          </p:nvPr>
        </p:nvSpPr>
        <p:spPr>
          <a:xfrm>
            <a:off x="1524000" y="2249928"/>
            <a:ext cx="9144000" cy="873146"/>
          </a:xfrm>
        </p:spPr>
        <p:txBody>
          <a:bodyPr>
            <a:noAutofit/>
          </a:bodyPr>
          <a:lstStyle/>
          <a:p>
            <a:r>
              <a:rPr lang="en-AU" sz="3200" noProof="0"/>
              <a:t>QUESTIONS? LET’S CHAT!</a:t>
            </a:r>
          </a:p>
        </p:txBody>
      </p:sp>
      <p:sp>
        <p:nvSpPr>
          <p:cNvPr id="9" name="Title 1">
            <a:extLst>
              <a:ext uri="{FF2B5EF4-FFF2-40B4-BE49-F238E27FC236}">
                <a16:creationId xmlns:a16="http://schemas.microsoft.com/office/drawing/2014/main" id="{61A53372-E663-B932-568A-4BE64E089008}"/>
              </a:ext>
            </a:extLst>
          </p:cNvPr>
          <p:cNvSpPr txBox="1">
            <a:spLocks/>
          </p:cNvSpPr>
          <p:nvPr/>
        </p:nvSpPr>
        <p:spPr>
          <a:xfrm>
            <a:off x="4572266" y="1390443"/>
            <a:ext cx="3037474" cy="633950"/>
          </a:xfrm>
          <a:prstGeom prst="rect">
            <a:avLst/>
          </a:prstGeom>
          <a:solidFill>
            <a:srgbClr val="38C0C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2000" b="1" cap="all" spc="300" noProof="0">
                <a:solidFill>
                  <a:schemeClr val="bg1"/>
                </a:solidFill>
                <a:latin typeface="Arial Black" panose="020B0604020202020204" pitchFamily="34" charset="0"/>
                <a:cs typeface="Arial Black" panose="020B0604020202020204" pitchFamily="34" charset="0"/>
              </a:rPr>
              <a:t>THANK YOU</a:t>
            </a:r>
          </a:p>
        </p:txBody>
      </p:sp>
      <p:cxnSp>
        <p:nvCxnSpPr>
          <p:cNvPr id="11" name="Straight Connector 10">
            <a:extLst>
              <a:ext uri="{FF2B5EF4-FFF2-40B4-BE49-F238E27FC236}">
                <a16:creationId xmlns:a16="http://schemas.microsoft.com/office/drawing/2014/main" id="{A1B202B6-9001-9B83-B813-7B6E311F6741}"/>
              </a:ext>
            </a:extLst>
          </p:cNvPr>
          <p:cNvCxnSpPr>
            <a:cxnSpLocks/>
          </p:cNvCxnSpPr>
          <p:nvPr/>
        </p:nvCxnSpPr>
        <p:spPr>
          <a:xfrm>
            <a:off x="2163581" y="3172681"/>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C2679E-6342-749F-793C-F7D4730C5EEE}"/>
              </a:ext>
            </a:extLst>
          </p:cNvPr>
          <p:cNvSpPr txBox="1"/>
          <p:nvPr/>
        </p:nvSpPr>
        <p:spPr>
          <a:xfrm>
            <a:off x="3040622" y="3515330"/>
            <a:ext cx="6100762" cy="1200329"/>
          </a:xfrm>
          <a:prstGeom prst="rect">
            <a:avLst/>
          </a:prstGeom>
          <a:noFill/>
        </p:spPr>
        <p:txBody>
          <a:bodyPr wrap="square">
            <a:spAutoFit/>
          </a:bodyPr>
          <a:lstStyle/>
          <a:p>
            <a:pPr algn="ctr"/>
            <a:r>
              <a:rPr lang="en-AU" sz="1800" noProof="0">
                <a:solidFill>
                  <a:schemeClr val="bg1"/>
                </a:solidFill>
                <a:latin typeface="Arial Black" panose="020B0604020202020204" pitchFamily="34" charset="0"/>
                <a:cs typeface="Arial Black" panose="020B0604020202020204" pitchFamily="34" charset="0"/>
              </a:rPr>
              <a:t>CONNECT WITH US</a:t>
            </a:r>
            <a:br>
              <a:rPr lang="en-AU" sz="1800" noProof="0">
                <a:solidFill>
                  <a:schemeClr val="bg1"/>
                </a:solidFill>
              </a:rPr>
            </a:br>
            <a:r>
              <a:rPr lang="en-AU" sz="1800" b="0" noProof="0">
                <a:solidFill>
                  <a:schemeClr val="bg1"/>
                </a:solidFill>
              </a:rPr>
              <a:t>(07) 2113 3870​</a:t>
            </a:r>
            <a:br>
              <a:rPr lang="en-AU" sz="1800" b="0" noProof="0">
                <a:solidFill>
                  <a:schemeClr val="bg1"/>
                </a:solidFill>
              </a:rPr>
            </a:br>
            <a:r>
              <a:rPr lang="en-AU" sz="1800" b="0" noProof="0">
                <a:solidFill>
                  <a:schemeClr val="bg1"/>
                </a:solidFill>
                <a:hlinkClick r:id="rId3">
                  <a:extLst>
                    <a:ext uri="{A12FA001-AC4F-418D-AE19-62706E023703}">
                      <ahyp:hlinkClr xmlns:ahyp="http://schemas.microsoft.com/office/drawing/2018/hyperlinkcolor" val="tx"/>
                    </a:ext>
                  </a:extLst>
                </a:hlinkClick>
              </a:rPr>
              <a:t>hawkeyeconsultancy.com.au​</a:t>
            </a:r>
            <a:br>
              <a:rPr lang="en-AU" sz="1800" b="0" noProof="0">
                <a:solidFill>
                  <a:schemeClr val="bg1"/>
                </a:solidFill>
              </a:rPr>
            </a:br>
            <a:r>
              <a:rPr lang="en-AU" sz="1800" b="0" noProof="0">
                <a:solidFill>
                  <a:schemeClr val="bg1"/>
                </a:solidFill>
              </a:rPr>
              <a:t>info@hawkeyeconsultancy.com.au</a:t>
            </a:r>
            <a:endParaRPr lang="en-AU" sz="1800" noProof="0">
              <a:solidFill>
                <a:schemeClr val="bg1"/>
              </a:solidFill>
            </a:endParaRPr>
          </a:p>
        </p:txBody>
      </p:sp>
      <p:pic>
        <p:nvPicPr>
          <p:cNvPr id="3" name="Picture 2">
            <a:hlinkClick r:id="rId4"/>
            <a:extLst>
              <a:ext uri="{FF2B5EF4-FFF2-40B4-BE49-F238E27FC236}">
                <a16:creationId xmlns:a16="http://schemas.microsoft.com/office/drawing/2014/main" id="{EB80A0AE-60AC-C241-361D-7781500E6F88}"/>
              </a:ext>
            </a:extLst>
          </p:cNvPr>
          <p:cNvPicPr>
            <a:picLocks noChangeAspect="1"/>
          </p:cNvPicPr>
          <p:nvPr/>
        </p:nvPicPr>
        <p:blipFill>
          <a:blip r:embed="rId5"/>
          <a:stretch>
            <a:fillRect/>
          </a:stretch>
        </p:blipFill>
        <p:spPr>
          <a:xfrm>
            <a:off x="5382538" y="5074313"/>
            <a:ext cx="404352" cy="404352"/>
          </a:xfrm>
          <a:prstGeom prst="rect">
            <a:avLst/>
          </a:prstGeom>
        </p:spPr>
      </p:pic>
      <p:pic>
        <p:nvPicPr>
          <p:cNvPr id="6" name="Picture 5">
            <a:hlinkClick r:id="rId6"/>
            <a:extLst>
              <a:ext uri="{FF2B5EF4-FFF2-40B4-BE49-F238E27FC236}">
                <a16:creationId xmlns:a16="http://schemas.microsoft.com/office/drawing/2014/main" id="{C142A25A-927E-2278-3214-3E5F2E7B6212}"/>
              </a:ext>
            </a:extLst>
          </p:cNvPr>
          <p:cNvPicPr>
            <a:picLocks noChangeAspect="1"/>
          </p:cNvPicPr>
          <p:nvPr/>
        </p:nvPicPr>
        <p:blipFill>
          <a:blip r:embed="rId7"/>
          <a:stretch>
            <a:fillRect/>
          </a:stretch>
        </p:blipFill>
        <p:spPr>
          <a:xfrm>
            <a:off x="5892439" y="5074313"/>
            <a:ext cx="404352" cy="404352"/>
          </a:xfrm>
          <a:prstGeom prst="rect">
            <a:avLst/>
          </a:prstGeom>
        </p:spPr>
      </p:pic>
      <p:pic>
        <p:nvPicPr>
          <p:cNvPr id="8" name="Picture 7">
            <a:hlinkClick r:id="rId8"/>
            <a:extLst>
              <a:ext uri="{FF2B5EF4-FFF2-40B4-BE49-F238E27FC236}">
                <a16:creationId xmlns:a16="http://schemas.microsoft.com/office/drawing/2014/main" id="{D745814E-4B25-E043-1C01-7F8CE101E0AF}"/>
              </a:ext>
            </a:extLst>
          </p:cNvPr>
          <p:cNvPicPr>
            <a:picLocks noChangeAspect="1"/>
          </p:cNvPicPr>
          <p:nvPr/>
        </p:nvPicPr>
        <p:blipFill>
          <a:blip r:embed="rId9"/>
          <a:stretch>
            <a:fillRect/>
          </a:stretch>
        </p:blipFill>
        <p:spPr>
          <a:xfrm>
            <a:off x="6405110" y="5074313"/>
            <a:ext cx="404352" cy="404352"/>
          </a:xfrm>
          <a:prstGeom prst="rect">
            <a:avLst/>
          </a:prstGeom>
        </p:spPr>
      </p:pic>
      <p:pic>
        <p:nvPicPr>
          <p:cNvPr id="2" name="Picture 1" descr="A black and white logo&#10;&#10;AI-generated content may be incorrect.">
            <a:extLst>
              <a:ext uri="{FF2B5EF4-FFF2-40B4-BE49-F238E27FC236}">
                <a16:creationId xmlns:a16="http://schemas.microsoft.com/office/drawing/2014/main" id="{307CB650-7F49-CA5C-AC3E-04CADC83060C}"/>
              </a:ext>
            </a:extLst>
          </p:cNvPr>
          <p:cNvPicPr>
            <a:picLocks noChangeAspect="1"/>
          </p:cNvPicPr>
          <p:nvPr/>
        </p:nvPicPr>
        <p:blipFill>
          <a:blip r:embed="rId10"/>
          <a:stretch>
            <a:fillRect/>
          </a:stretch>
        </p:blipFill>
        <p:spPr>
          <a:xfrm>
            <a:off x="958483" y="5765799"/>
            <a:ext cx="2082139" cy="495827"/>
          </a:xfrm>
          <a:prstGeom prst="rect">
            <a:avLst/>
          </a:prstGeom>
        </p:spPr>
      </p:pic>
    </p:spTree>
    <p:extLst>
      <p:ext uri="{BB962C8B-B14F-4D97-AF65-F5344CB8AC3E}">
        <p14:creationId xmlns:p14="http://schemas.microsoft.com/office/powerpoint/2010/main" val="95916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876778-80D2-6498-7D6B-B5D371C27D0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5EE8E0A-769B-9D68-98B1-CD3E388537FF}"/>
              </a:ext>
            </a:extLst>
          </p:cNvPr>
          <p:cNvSpPr>
            <a:spLocks noGrp="1"/>
          </p:cNvSpPr>
          <p:nvPr>
            <p:ph type="title"/>
          </p:nvPr>
        </p:nvSpPr>
        <p:spPr>
          <a:xfrm>
            <a:off x="1100392" y="799223"/>
            <a:ext cx="6943225" cy="792242"/>
          </a:xfrm>
        </p:spPr>
        <p:txBody>
          <a:bodyPr>
            <a:normAutofit/>
          </a:bodyPr>
          <a:lstStyle/>
          <a:p>
            <a:r>
              <a:rPr lang="en-AU" sz="2900" b="1" noProof="0">
                <a:solidFill>
                  <a:srgbClr val="325EAB"/>
                </a:solidFill>
                <a:latin typeface="Arial Black" panose="020B0604020202020204" pitchFamily="34" charset="0"/>
                <a:cs typeface="Arial Black" panose="020B0604020202020204" pitchFamily="34" charset="0"/>
              </a:rPr>
              <a:t>WHY THIS MATTERS</a:t>
            </a:r>
          </a:p>
        </p:txBody>
      </p:sp>
      <p:cxnSp>
        <p:nvCxnSpPr>
          <p:cNvPr id="8" name="Straight Connector 7">
            <a:extLst>
              <a:ext uri="{FF2B5EF4-FFF2-40B4-BE49-F238E27FC236}">
                <a16:creationId xmlns:a16="http://schemas.microsoft.com/office/drawing/2014/main" id="{13F147F2-8777-2AFF-02F0-00C7EC9F44B8}"/>
              </a:ext>
            </a:extLst>
          </p:cNvPr>
          <p:cNvCxnSpPr>
            <a:cxnSpLocks/>
          </p:cNvCxnSpPr>
          <p:nvPr/>
        </p:nvCxnSpPr>
        <p:spPr>
          <a:xfrm>
            <a:off x="915690" y="9508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30DE5878-1808-7E9A-90EE-C6115B113D69}"/>
              </a:ext>
            </a:extLst>
          </p:cNvPr>
          <p:cNvSpPr>
            <a:spLocks noGrp="1"/>
          </p:cNvSpPr>
          <p:nvPr>
            <p:ph idx="1"/>
          </p:nvPr>
        </p:nvSpPr>
        <p:spPr>
          <a:xfrm>
            <a:off x="1100392" y="1577280"/>
            <a:ext cx="4802866" cy="4577106"/>
          </a:xfrm>
        </p:spPr>
        <p:txBody>
          <a:bodyPr anchor="ctr">
            <a:normAutofit/>
          </a:bodyPr>
          <a:lstStyle/>
          <a:p>
            <a:pPr marL="0" indent="0">
              <a:buNone/>
            </a:pPr>
            <a:r>
              <a:rPr lang="en-AU" sz="1600" noProof="0">
                <a:solidFill>
                  <a:schemeClr val="tx1">
                    <a:lumMod val="65000"/>
                    <a:lumOff val="35000"/>
                  </a:schemeClr>
                </a:solidFill>
              </a:rPr>
              <a:t>The 2025 Outcome Standards represent a major shift in how quality and compliance are understood and demonstrated in the VET sector. </a:t>
            </a:r>
          </a:p>
          <a:p>
            <a:pPr marL="0" indent="0">
              <a:buNone/>
            </a:pPr>
            <a:r>
              <a:rPr lang="en-AU" sz="1600" noProof="0">
                <a:solidFill>
                  <a:schemeClr val="tx1">
                    <a:lumMod val="65000"/>
                    <a:lumOff val="35000"/>
                  </a:schemeClr>
                </a:solidFill>
              </a:rPr>
              <a:t>Rather than ticking boxes, the focus is now on:</a:t>
            </a:r>
          </a:p>
          <a:p>
            <a:r>
              <a:rPr lang="en-AU" sz="1600" noProof="0">
                <a:solidFill>
                  <a:schemeClr val="tx1">
                    <a:lumMod val="65000"/>
                    <a:lumOff val="35000"/>
                  </a:schemeClr>
                </a:solidFill>
              </a:rPr>
              <a:t>Self-assurance &amp; evidence-based practice.</a:t>
            </a:r>
          </a:p>
          <a:p>
            <a:r>
              <a:rPr lang="en-AU" sz="1600" noProof="0">
                <a:solidFill>
                  <a:schemeClr val="tx1">
                    <a:lumMod val="65000"/>
                    <a:lumOff val="35000"/>
                  </a:schemeClr>
                </a:solidFill>
              </a:rPr>
              <a:t>RTOs are expected to proactively monitor, evaluate, and improve their training, assessment, and support systems.</a:t>
            </a:r>
          </a:p>
          <a:p>
            <a:r>
              <a:rPr lang="en-AU" sz="1600" noProof="0">
                <a:solidFill>
                  <a:schemeClr val="tx1">
                    <a:lumMod val="65000"/>
                    <a:lumOff val="35000"/>
                  </a:schemeClr>
                </a:solidFill>
              </a:rPr>
              <a:t>Quality must be evidenced through your actions, records, and results, not just policies.</a:t>
            </a:r>
          </a:p>
          <a:p>
            <a:pPr marL="0" indent="0">
              <a:buNone/>
            </a:pPr>
            <a:r>
              <a:rPr lang="en-AU" sz="1600" noProof="0">
                <a:solidFill>
                  <a:schemeClr val="tx1">
                    <a:lumMod val="65000"/>
                    <a:lumOff val="35000"/>
                  </a:schemeClr>
                </a:solidFill>
              </a:rPr>
              <a:t>What This Means for You:</a:t>
            </a:r>
          </a:p>
          <a:p>
            <a:r>
              <a:rPr lang="en-AU" sz="1600" noProof="0">
                <a:solidFill>
                  <a:schemeClr val="tx1">
                    <a:lumMod val="65000"/>
                    <a:lumOff val="35000"/>
                  </a:schemeClr>
                </a:solidFill>
              </a:rPr>
              <a:t>Greater emphasis on authentic delivery, fit-for-purpose assessment, and transparent decisions</a:t>
            </a:r>
          </a:p>
          <a:p>
            <a:r>
              <a:rPr lang="en-AU" sz="1600" noProof="0">
                <a:solidFill>
                  <a:schemeClr val="tx1">
                    <a:lumMod val="65000"/>
                    <a:lumOff val="35000"/>
                  </a:schemeClr>
                </a:solidFill>
              </a:rPr>
              <a:t>Compliance is continuous, embedded in day-to-day operations.</a:t>
            </a:r>
          </a:p>
          <a:p>
            <a:endParaRPr lang="en-AU" sz="1600" noProof="0"/>
          </a:p>
        </p:txBody>
      </p:sp>
      <p:pic>
        <p:nvPicPr>
          <p:cNvPr id="16" name="Picture 15">
            <a:extLst>
              <a:ext uri="{FF2B5EF4-FFF2-40B4-BE49-F238E27FC236}">
                <a16:creationId xmlns:a16="http://schemas.microsoft.com/office/drawing/2014/main" id="{B1C92553-1E51-7304-52D4-92E818BA6007}"/>
              </a:ext>
            </a:extLst>
          </p:cNvPr>
          <p:cNvPicPr>
            <a:picLocks noChangeAspect="1"/>
          </p:cNvPicPr>
          <p:nvPr/>
        </p:nvPicPr>
        <p:blipFill>
          <a:blip r:embed="rId3"/>
          <a:stretch>
            <a:fillRect/>
          </a:stretch>
        </p:blipFill>
        <p:spPr>
          <a:xfrm>
            <a:off x="6096000" y="1983815"/>
            <a:ext cx="5600700" cy="3670300"/>
          </a:xfrm>
          <a:prstGeom prst="rect">
            <a:avLst/>
          </a:prstGeom>
        </p:spPr>
      </p:pic>
      <p:sp>
        <p:nvSpPr>
          <p:cNvPr id="18" name="TextBox 17">
            <a:extLst>
              <a:ext uri="{FF2B5EF4-FFF2-40B4-BE49-F238E27FC236}">
                <a16:creationId xmlns:a16="http://schemas.microsoft.com/office/drawing/2014/main" id="{08B785EF-BEEF-2E1F-9D22-79A844E470F4}"/>
              </a:ext>
            </a:extLst>
          </p:cNvPr>
          <p:cNvSpPr txBox="1"/>
          <p:nvPr/>
        </p:nvSpPr>
        <p:spPr>
          <a:xfrm>
            <a:off x="6910691" y="4400532"/>
            <a:ext cx="1560956" cy="601774"/>
          </a:xfrm>
          <a:prstGeom prst="rect">
            <a:avLst/>
          </a:prstGeom>
          <a:noFill/>
        </p:spPr>
        <p:txBody>
          <a:bodyPr wrap="square">
            <a:spAutoFit/>
          </a:bodyPr>
          <a:lstStyle/>
          <a:p>
            <a:r>
              <a:rPr lang="en-AU" sz="1100" noProof="0">
                <a:solidFill>
                  <a:srgbClr val="4A4B4C"/>
                </a:solidFill>
                <a:cs typeface="Arial" panose="020B0604020202020204" pitchFamily="34" charset="0"/>
              </a:rPr>
              <a:t>Regularly check training and assessment systems.</a:t>
            </a:r>
            <a:endParaRPr lang="en-AU" sz="1100" noProof="0"/>
          </a:p>
        </p:txBody>
      </p:sp>
      <p:sp>
        <p:nvSpPr>
          <p:cNvPr id="19" name="TextBox 18">
            <a:extLst>
              <a:ext uri="{FF2B5EF4-FFF2-40B4-BE49-F238E27FC236}">
                <a16:creationId xmlns:a16="http://schemas.microsoft.com/office/drawing/2014/main" id="{DCF67189-CB3D-2783-276B-3C64426D4753}"/>
              </a:ext>
            </a:extLst>
          </p:cNvPr>
          <p:cNvSpPr txBox="1"/>
          <p:nvPr/>
        </p:nvSpPr>
        <p:spPr>
          <a:xfrm>
            <a:off x="7212930" y="3724258"/>
            <a:ext cx="1560956" cy="430887"/>
          </a:xfrm>
          <a:prstGeom prst="rect">
            <a:avLst/>
          </a:prstGeom>
          <a:noFill/>
        </p:spPr>
        <p:txBody>
          <a:bodyPr wrap="square">
            <a:spAutoFit/>
          </a:bodyPr>
          <a:lstStyle/>
          <a:p>
            <a:r>
              <a:rPr lang="en-AU" sz="1100" noProof="0">
                <a:solidFill>
                  <a:srgbClr val="4A4B4C"/>
                </a:solidFill>
                <a:cs typeface="Arial" panose="020B0604020202020204" pitchFamily="34" charset="0"/>
              </a:rPr>
              <a:t>Assess and enhance training methods.</a:t>
            </a:r>
            <a:endParaRPr lang="en-AU" sz="1100" noProof="0"/>
          </a:p>
        </p:txBody>
      </p:sp>
      <p:sp>
        <p:nvSpPr>
          <p:cNvPr id="20" name="TextBox 19">
            <a:extLst>
              <a:ext uri="{FF2B5EF4-FFF2-40B4-BE49-F238E27FC236}">
                <a16:creationId xmlns:a16="http://schemas.microsoft.com/office/drawing/2014/main" id="{AE9B7FF2-73ED-2D6E-DECC-2DE048A9DEAA}"/>
              </a:ext>
            </a:extLst>
          </p:cNvPr>
          <p:cNvSpPr txBox="1"/>
          <p:nvPr/>
        </p:nvSpPr>
        <p:spPr>
          <a:xfrm>
            <a:off x="7497583" y="2865260"/>
            <a:ext cx="1560956" cy="600164"/>
          </a:xfrm>
          <a:prstGeom prst="rect">
            <a:avLst/>
          </a:prstGeom>
          <a:noFill/>
        </p:spPr>
        <p:txBody>
          <a:bodyPr wrap="square">
            <a:spAutoFit/>
          </a:bodyPr>
          <a:lstStyle/>
          <a:p>
            <a:r>
              <a:rPr lang="en-AU" sz="1100" noProof="0">
                <a:solidFill>
                  <a:srgbClr val="4A4B4C"/>
                </a:solidFill>
                <a:cs typeface="Arial" panose="020B0604020202020204" pitchFamily="34" charset="0"/>
              </a:rPr>
              <a:t>Implement changes based on data and results.</a:t>
            </a:r>
            <a:endParaRPr lang="en-AU" sz="1100" noProof="0"/>
          </a:p>
        </p:txBody>
      </p:sp>
      <p:sp>
        <p:nvSpPr>
          <p:cNvPr id="21" name="TextBox 20">
            <a:extLst>
              <a:ext uri="{FF2B5EF4-FFF2-40B4-BE49-F238E27FC236}">
                <a16:creationId xmlns:a16="http://schemas.microsoft.com/office/drawing/2014/main" id="{3444E317-84EC-27B5-ACA2-9345462BC476}"/>
              </a:ext>
            </a:extLst>
          </p:cNvPr>
          <p:cNvSpPr txBox="1"/>
          <p:nvPr/>
        </p:nvSpPr>
        <p:spPr>
          <a:xfrm>
            <a:off x="7806864" y="2085330"/>
            <a:ext cx="1560956" cy="600164"/>
          </a:xfrm>
          <a:prstGeom prst="rect">
            <a:avLst/>
          </a:prstGeom>
          <a:noFill/>
        </p:spPr>
        <p:txBody>
          <a:bodyPr wrap="square">
            <a:spAutoFit/>
          </a:bodyPr>
          <a:lstStyle/>
          <a:p>
            <a:r>
              <a:rPr lang="en-AU" sz="1100" noProof="0">
                <a:solidFill>
                  <a:srgbClr val="4A4B4C"/>
                </a:solidFill>
                <a:cs typeface="Arial" panose="020B0604020202020204" pitchFamily="34" charset="0"/>
              </a:rPr>
              <a:t>Ensure high standards are consistently met.</a:t>
            </a:r>
            <a:endParaRPr lang="en-AU" sz="1100" noProof="0"/>
          </a:p>
        </p:txBody>
      </p:sp>
      <p:sp>
        <p:nvSpPr>
          <p:cNvPr id="22" name="TextBox 21">
            <a:extLst>
              <a:ext uri="{FF2B5EF4-FFF2-40B4-BE49-F238E27FC236}">
                <a16:creationId xmlns:a16="http://schemas.microsoft.com/office/drawing/2014/main" id="{EADBAA93-4886-1FAA-DEC0-C64170A25A9B}"/>
              </a:ext>
            </a:extLst>
          </p:cNvPr>
          <p:cNvSpPr txBox="1"/>
          <p:nvPr/>
        </p:nvSpPr>
        <p:spPr>
          <a:xfrm>
            <a:off x="7428555" y="1415981"/>
            <a:ext cx="2838965" cy="276999"/>
          </a:xfrm>
          <a:prstGeom prst="rect">
            <a:avLst/>
          </a:prstGeom>
          <a:noFill/>
        </p:spPr>
        <p:txBody>
          <a:bodyPr wrap="square">
            <a:spAutoFit/>
          </a:bodyPr>
          <a:lstStyle/>
          <a:p>
            <a:pPr algn="ctr"/>
            <a:r>
              <a:rPr lang="en-AU" sz="1200" b="1" noProof="0">
                <a:solidFill>
                  <a:srgbClr val="325EAB"/>
                </a:solidFill>
                <a:latin typeface="Arial Black" panose="020B0604020202020204" pitchFamily="34" charset="0"/>
                <a:cs typeface="Arial Black" panose="020B0604020202020204" pitchFamily="34" charset="0"/>
              </a:rPr>
              <a:t>ACHIEVING QUALITY IN RTOS</a:t>
            </a:r>
            <a:endParaRPr lang="en-AU" sz="1200" noProof="0"/>
          </a:p>
        </p:txBody>
      </p:sp>
      <p:pic>
        <p:nvPicPr>
          <p:cNvPr id="2" name="Picture 1" descr="A black and white logo&#10;&#10;AI-generated content may be incorrect.">
            <a:extLst>
              <a:ext uri="{FF2B5EF4-FFF2-40B4-BE49-F238E27FC236}">
                <a16:creationId xmlns:a16="http://schemas.microsoft.com/office/drawing/2014/main" id="{6EF5E4AC-08A2-A881-7457-E65F6F26A552}"/>
              </a:ext>
            </a:extLst>
          </p:cNvPr>
          <p:cNvPicPr>
            <a:picLocks noChangeAspect="1"/>
          </p:cNvPicPr>
          <p:nvPr/>
        </p:nvPicPr>
        <p:blipFill>
          <a:blip r:embed="rId4"/>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9622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31A5CE-2D72-3A11-D279-FAECD071A60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A7B40FF-6569-4F99-55A6-3297BC362D74}"/>
              </a:ext>
            </a:extLst>
          </p:cNvPr>
          <p:cNvSpPr>
            <a:spLocks noGrp="1"/>
          </p:cNvSpPr>
          <p:nvPr>
            <p:ph type="title"/>
          </p:nvPr>
        </p:nvSpPr>
        <p:spPr>
          <a:xfrm>
            <a:off x="1100392" y="974563"/>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STRUCTURE OF THE REVISED VET QUALITY FRAMEWORK</a:t>
            </a:r>
          </a:p>
        </p:txBody>
      </p:sp>
      <p:sp>
        <p:nvSpPr>
          <p:cNvPr id="5" name="Content Placeholder 2">
            <a:extLst>
              <a:ext uri="{FF2B5EF4-FFF2-40B4-BE49-F238E27FC236}">
                <a16:creationId xmlns:a16="http://schemas.microsoft.com/office/drawing/2014/main" id="{BE91956C-F005-B6F1-167F-5C6B9474B468}"/>
              </a:ext>
            </a:extLst>
          </p:cNvPr>
          <p:cNvSpPr>
            <a:spLocks noGrp="1"/>
          </p:cNvSpPr>
          <p:nvPr>
            <p:ph idx="1"/>
          </p:nvPr>
        </p:nvSpPr>
        <p:spPr>
          <a:xfrm>
            <a:off x="1100392" y="1977863"/>
            <a:ext cx="8694536" cy="3905572"/>
          </a:xfrm>
        </p:spPr>
        <p:txBody>
          <a:bodyPr anchor="ctr">
            <a:normAutofit fontScale="77500" lnSpcReduction="20000"/>
          </a:bodyPr>
          <a:lstStyle/>
          <a:p>
            <a:pPr marL="270000" lvl="0" indent="-270000">
              <a:lnSpc>
                <a:spcPct val="120000"/>
              </a:lnSpc>
              <a:spcBef>
                <a:spcPts val="600"/>
              </a:spcBef>
              <a:spcAft>
                <a:spcPts val="1200"/>
              </a:spcAft>
              <a:buNone/>
              <a:defRPr/>
            </a:pPr>
            <a:r>
              <a:rPr lang="en-AU" sz="1600" b="1" noProof="0">
                <a:solidFill>
                  <a:srgbClr val="4A4B4C"/>
                </a:solidFill>
                <a:cs typeface="Arial" panose="020B0604020202020204" pitchFamily="34" charset="0"/>
              </a:rPr>
              <a:t>Department of Employment and Workplace Relations </a:t>
            </a:r>
            <a:r>
              <a:rPr lang="en-AU" sz="1600" noProof="0">
                <a:solidFill>
                  <a:srgbClr val="4A4B4C"/>
                </a:solidFill>
                <a:cs typeface="Arial" panose="020B0604020202020204" pitchFamily="34" charset="0"/>
              </a:rPr>
              <a:t>(DEWR) published:</a:t>
            </a:r>
          </a:p>
          <a:p>
            <a:pPr marL="182880" lvl="1" indent="-457200">
              <a:lnSpc>
                <a:spcPct val="120000"/>
              </a:lnSpc>
              <a:spcBef>
                <a:spcPts val="0"/>
              </a:spcBef>
              <a:spcAft>
                <a:spcPts val="1200"/>
              </a:spcAft>
              <a:buClr>
                <a:srgbClr val="38C0C5"/>
              </a:buClr>
              <a:buFont typeface="+mj-lt"/>
              <a:buAutoNum type="arabicPeriod"/>
              <a:defRPr/>
            </a:pPr>
            <a:r>
              <a:rPr lang="en-AU" sz="1600" noProof="0">
                <a:solidFill>
                  <a:srgbClr val="4A4B4C"/>
                </a:solidFill>
                <a:cs typeface="Arial" panose="020B0604020202020204" pitchFamily="34" charset="0"/>
              </a:rPr>
              <a:t>Outcome Standards</a:t>
            </a:r>
          </a:p>
          <a:p>
            <a:pPr marL="182880" lvl="1" indent="-457200">
              <a:lnSpc>
                <a:spcPct val="120000"/>
              </a:lnSpc>
              <a:spcBef>
                <a:spcPts val="0"/>
              </a:spcBef>
              <a:spcAft>
                <a:spcPts val="1200"/>
              </a:spcAft>
              <a:buClr>
                <a:srgbClr val="38C0C5"/>
              </a:buClr>
              <a:buFont typeface="+mj-lt"/>
              <a:buAutoNum type="arabicPeriod"/>
              <a:defRPr/>
            </a:pPr>
            <a:r>
              <a:rPr lang="en-AU" sz="1600" noProof="0">
                <a:solidFill>
                  <a:srgbClr val="4A4B4C"/>
                </a:solidFill>
                <a:cs typeface="Arial" panose="020B0604020202020204" pitchFamily="34" charset="0"/>
              </a:rPr>
              <a:t>Credential Policy </a:t>
            </a:r>
          </a:p>
          <a:p>
            <a:pPr marL="182880" lvl="1" indent="-457200">
              <a:lnSpc>
                <a:spcPct val="120000"/>
              </a:lnSpc>
              <a:spcBef>
                <a:spcPts val="0"/>
              </a:spcBef>
              <a:spcAft>
                <a:spcPts val="1200"/>
              </a:spcAft>
              <a:buClr>
                <a:srgbClr val="38C0C5"/>
              </a:buClr>
              <a:buFont typeface="+mj-lt"/>
              <a:buAutoNum type="arabicPeriod"/>
              <a:defRPr/>
            </a:pPr>
            <a:r>
              <a:rPr lang="en-AU" sz="1600" noProof="0">
                <a:solidFill>
                  <a:srgbClr val="4A4B4C"/>
                </a:solidFill>
                <a:cs typeface="Arial" panose="020B0604020202020204" pitchFamily="34" charset="0"/>
              </a:rPr>
              <a:t>Compliance Requirements, including:</a:t>
            </a:r>
          </a:p>
          <a:p>
            <a:pPr marL="846900" lvl="8" indent="-342900" fontAlgn="base">
              <a:lnSpc>
                <a:spcPct val="120000"/>
              </a:lnSpc>
            </a:pPr>
            <a:r>
              <a:rPr lang="en-AU" sz="1600" noProof="0">
                <a:solidFill>
                  <a:srgbClr val="4A4B4C"/>
                </a:solidFill>
                <a:latin typeface="Arial" panose="020B0604020202020204" pitchFamily="34" charset="0"/>
                <a:cs typeface="Arial" panose="020B0604020202020204" pitchFamily="34" charset="0"/>
              </a:rPr>
              <a:t>Information and Transparency </a:t>
            </a:r>
            <a:endParaRPr lang="en-AU" sz="1600" noProof="0">
              <a:solidFill>
                <a:srgbClr val="4A4B4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846900" lvl="8" indent="-342900" fontAlgn="base">
              <a:lnSpc>
                <a:spcPct val="120000"/>
              </a:lnSpc>
            </a:pPr>
            <a:r>
              <a:rPr lang="en-AU" sz="1600" noProof="0">
                <a:solidFill>
                  <a:srgbClr val="4A4B4C"/>
                </a:solidFill>
                <a:latin typeface="Arial" panose="020B0604020202020204" pitchFamily="34" charset="0"/>
                <a:cs typeface="Arial" panose="020B0604020202020204" pitchFamily="34" charset="0"/>
              </a:rPr>
              <a:t>Integrity of Nationally Recognised Training Products</a:t>
            </a:r>
          </a:p>
          <a:p>
            <a:pPr marL="846900" lvl="8" indent="-342900" fontAlgn="base">
              <a:lnSpc>
                <a:spcPct val="120000"/>
              </a:lnSpc>
            </a:pPr>
            <a:r>
              <a:rPr lang="en-AU" sz="1600" noProof="0">
                <a:solidFill>
                  <a:srgbClr val="4A4B4C"/>
                </a:solidFill>
                <a:latin typeface="Arial" panose="020B0604020202020204" pitchFamily="34" charset="0"/>
                <a:cs typeface="Arial" panose="020B0604020202020204" pitchFamily="34" charset="0"/>
              </a:rPr>
              <a:t>Accountability</a:t>
            </a:r>
            <a:endParaRPr lang="en-AU" sz="1600" noProof="0">
              <a:solidFill>
                <a:srgbClr val="4A4B4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846900" lvl="8" indent="-342900" fontAlgn="base">
              <a:lnSpc>
                <a:spcPct val="120000"/>
              </a:lnSpc>
            </a:pPr>
            <a:r>
              <a:rPr lang="en-AU" sz="1600" u="sng" noProof="0">
                <a:solidFill>
                  <a:srgbClr val="4A4B4C"/>
                </a:solidFill>
                <a:latin typeface="Arial" panose="020B0604020202020204" pitchFamily="34" charset="0"/>
                <a:cs typeface="Arial" panose="020B0604020202020204" pitchFamily="34" charset="0"/>
                <a:hlinkClick r:id="rId3"/>
              </a:rPr>
              <a:t>Australian Qualifications Framework</a:t>
            </a:r>
            <a:r>
              <a:rPr lang="en-AU" sz="1600" noProof="0">
                <a:solidFill>
                  <a:srgbClr val="4A4B4C"/>
                </a:solidFill>
                <a:latin typeface="Arial" panose="020B0604020202020204" pitchFamily="34" charset="0"/>
                <a:cs typeface="Arial" panose="020B0604020202020204" pitchFamily="34" charset="0"/>
              </a:rPr>
              <a:t>—which is the national policy for regulated qualifications in Australian education and training.</a:t>
            </a:r>
          </a:p>
          <a:p>
            <a:pPr marL="846900" lvl="8" indent="-342900" fontAlgn="base">
              <a:lnSpc>
                <a:spcPct val="120000"/>
              </a:lnSpc>
            </a:pPr>
            <a:r>
              <a:rPr lang="en-AU" sz="1600" u="sng" noProof="0">
                <a:solidFill>
                  <a:srgbClr val="4A4B4C"/>
                </a:solidFill>
                <a:latin typeface="Arial" panose="020B0604020202020204" pitchFamily="34" charset="0"/>
                <a:cs typeface="Arial" panose="020B0604020202020204" pitchFamily="34" charset="0"/>
                <a:hlinkClick r:id="rId4"/>
              </a:rPr>
              <a:t>Schedule 1: Data Provision Requirements 2020</a:t>
            </a:r>
            <a:r>
              <a:rPr lang="en-AU" sz="1600" noProof="0">
                <a:solidFill>
                  <a:srgbClr val="4A4B4C"/>
                </a:solidFill>
                <a:latin typeface="Arial" panose="020B0604020202020204" pitchFamily="34" charset="0"/>
                <a:cs typeface="Arial" panose="020B0604020202020204" pitchFamily="34" charset="0"/>
              </a:rPr>
              <a:t>—which sets out the requirement for providers to supply ASQA with data upon request, and to submit quality indicator data annually</a:t>
            </a:r>
          </a:p>
          <a:p>
            <a:pPr marL="846900" lvl="8" indent="-342900" fontAlgn="base">
              <a:lnSpc>
                <a:spcPct val="120000"/>
              </a:lnSpc>
            </a:pPr>
            <a:r>
              <a:rPr lang="en-AU" sz="1600" noProof="0">
                <a:solidFill>
                  <a:srgbClr val="4A4B4C"/>
                </a:solidFill>
                <a:latin typeface="Arial" panose="020B0604020202020204" pitchFamily="34" charset="0"/>
                <a:cs typeface="Arial" panose="020B0604020202020204" pitchFamily="34" charset="0"/>
              </a:rPr>
              <a:t>Schedule 2 – Nationally Recognised Training Logo Conditions of Use Policy</a:t>
            </a:r>
          </a:p>
          <a:p>
            <a:pPr marL="846900" lvl="8" indent="-342900" fontAlgn="base">
              <a:lnSpc>
                <a:spcPct val="120000"/>
              </a:lnSpc>
            </a:pPr>
            <a:r>
              <a:rPr lang="en-AU" sz="1600" u="sng" noProof="0">
                <a:solidFill>
                  <a:srgbClr val="4A4B4C"/>
                </a:solidFill>
                <a:latin typeface="Arial" panose="020B0604020202020204" pitchFamily="34" charset="0"/>
                <a:cs typeface="Arial" panose="020B0604020202020204" pitchFamily="34" charset="0"/>
                <a:hlinkClick r:id="rId5"/>
              </a:rPr>
              <a:t>Financial Viability Risk Assessment Requirements 2021</a:t>
            </a:r>
            <a:r>
              <a:rPr lang="en-AU" sz="1600" noProof="0">
                <a:solidFill>
                  <a:srgbClr val="4A4B4C"/>
                </a:solidFill>
                <a:latin typeface="Arial" panose="020B0604020202020204" pitchFamily="34" charset="0"/>
                <a:cs typeface="Arial" panose="020B0604020202020204" pitchFamily="34" charset="0"/>
              </a:rPr>
              <a:t>—which relate to training organisations' ability to meet financial viability requirements</a:t>
            </a:r>
          </a:p>
        </p:txBody>
      </p:sp>
      <p:cxnSp>
        <p:nvCxnSpPr>
          <p:cNvPr id="6" name="Straight Connector 5">
            <a:extLst>
              <a:ext uri="{FF2B5EF4-FFF2-40B4-BE49-F238E27FC236}">
                <a16:creationId xmlns:a16="http://schemas.microsoft.com/office/drawing/2014/main" id="{F1BB57C4-DD8B-A02B-E3B8-A6A219B7D77B}"/>
              </a:ext>
            </a:extLst>
          </p:cNvPr>
          <p:cNvCxnSpPr>
            <a:cxnSpLocks/>
          </p:cNvCxnSpPr>
          <p:nvPr/>
        </p:nvCxnSpPr>
        <p:spPr>
          <a:xfrm>
            <a:off x="915690" y="928068"/>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2809CB3-136D-438B-13D7-38DBCB61A79E}"/>
              </a:ext>
            </a:extLst>
          </p:cNvPr>
          <p:cNvSpPr txBox="1"/>
          <p:nvPr/>
        </p:nvSpPr>
        <p:spPr>
          <a:xfrm>
            <a:off x="1100392" y="5986771"/>
            <a:ext cx="6096912" cy="215444"/>
          </a:xfrm>
          <a:prstGeom prst="rect">
            <a:avLst/>
          </a:prstGeom>
          <a:noFill/>
        </p:spPr>
        <p:txBody>
          <a:bodyPr wrap="square">
            <a:spAutoFit/>
          </a:bodyPr>
          <a:lstStyle/>
          <a:p>
            <a:pPr marL="0" lvl="1">
              <a:spcAft>
                <a:spcPts val="1200"/>
              </a:spcAft>
              <a:buClrTx/>
              <a:defRPr/>
            </a:pPr>
            <a:r>
              <a:rPr lang="en-AU" sz="800" kern="1200" noProof="0">
                <a:solidFill>
                  <a:srgbClr val="325EA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Sourced: </a:t>
            </a:r>
            <a:r>
              <a:rPr kumimoji="0" lang="en-AU" sz="800" b="0" i="0" strike="noStrike" kern="1200" cap="none" spc="0" normalizeH="0" baseline="0" noProof="0">
                <a:ln>
                  <a:noFill/>
                </a:ln>
                <a:solidFill>
                  <a:srgbClr val="325EAB"/>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https://www.dewr.gov.au/standards-for-rtos</a:t>
            </a:r>
            <a:r>
              <a:rPr kumimoji="0" lang="en-AU" sz="800" b="0" i="0" strike="noStrike" kern="1200" cap="none" spc="0" normalizeH="0" baseline="0" noProof="0">
                <a:ln>
                  <a:noFill/>
                </a:ln>
                <a:solidFill>
                  <a:srgbClr val="325EAB"/>
                </a:solidFill>
                <a:effectLst/>
                <a:uLnTx/>
                <a:uFillTx/>
                <a:latin typeface="Arial" panose="020B0604020202020204" pitchFamily="34" charset="0"/>
                <a:cs typeface="Arial" panose="020B0604020202020204" pitchFamily="34" charset="0"/>
              </a:rPr>
              <a:t> </a:t>
            </a:r>
          </a:p>
        </p:txBody>
      </p:sp>
      <p:pic>
        <p:nvPicPr>
          <p:cNvPr id="7" name="Graphic 6">
            <a:extLst>
              <a:ext uri="{FF2B5EF4-FFF2-40B4-BE49-F238E27FC236}">
                <a16:creationId xmlns:a16="http://schemas.microsoft.com/office/drawing/2014/main" id="{3877C4CB-6BB2-14D3-1892-836DA3EBD58B}"/>
              </a:ext>
            </a:extLst>
          </p:cNvPr>
          <p:cNvPicPr>
            <a:picLocks noChangeAspect="1"/>
          </p:cNvPicPr>
          <p:nvPr/>
        </p:nvPicPr>
        <p:blipFill>
          <a:blip r:embed="rId7">
            <a:extLst>
              <a:ext uri="{96DAC541-7B7A-43D3-8B79-37D633B846F1}">
                <asvg:svgBlip xmlns:asvg="http://schemas.microsoft.com/office/drawing/2016/SVG/main" r:embed="rId8"/>
              </a:ext>
            </a:extLst>
          </a:blip>
          <a:srcRect l="28195" t="7895"/>
          <a:stretch>
            <a:fillRect/>
          </a:stretch>
        </p:blipFill>
        <p:spPr>
          <a:xfrm rot="5400000">
            <a:off x="9428274" y="-55313"/>
            <a:ext cx="2708414" cy="2819039"/>
          </a:xfrm>
          <a:prstGeom prst="rect">
            <a:avLst/>
          </a:prstGeom>
        </p:spPr>
      </p:pic>
      <p:grpSp>
        <p:nvGrpSpPr>
          <p:cNvPr id="2" name="Group 1">
            <a:extLst>
              <a:ext uri="{FF2B5EF4-FFF2-40B4-BE49-F238E27FC236}">
                <a16:creationId xmlns:a16="http://schemas.microsoft.com/office/drawing/2014/main" id="{6E016EF8-6DF7-6C86-6FEC-5A8A2EABF849}"/>
              </a:ext>
            </a:extLst>
          </p:cNvPr>
          <p:cNvGrpSpPr/>
          <p:nvPr/>
        </p:nvGrpSpPr>
        <p:grpSpPr>
          <a:xfrm>
            <a:off x="7531936" y="501875"/>
            <a:ext cx="4216453" cy="3440641"/>
            <a:chOff x="7715716" y="308919"/>
            <a:chExt cx="4607234" cy="3759520"/>
          </a:xfrm>
        </p:grpSpPr>
        <p:pic>
          <p:nvPicPr>
            <p:cNvPr id="11" name="Picture 2" descr="How do we know when the Policy Drafts become legislation?">
              <a:extLst>
                <a:ext uri="{FF2B5EF4-FFF2-40B4-BE49-F238E27FC236}">
                  <a16:creationId xmlns:a16="http://schemas.microsoft.com/office/drawing/2014/main" id="{B950292B-6FD9-1643-B3E1-A6A4DEF129C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a:fillRect/>
            </a:stretch>
          </p:blipFill>
          <p:spPr bwMode="auto">
            <a:xfrm rot="889143">
              <a:off x="7715716" y="308919"/>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pic>
          <p:nvPicPr>
            <p:cNvPr id="13" name="Picture 2" descr="How do we know when the Policy Drafts become legislation?">
              <a:extLst>
                <a:ext uri="{FF2B5EF4-FFF2-40B4-BE49-F238E27FC236}">
                  <a16:creationId xmlns:a16="http://schemas.microsoft.com/office/drawing/2014/main" id="{0D6DC707-3B9C-70D2-FE2D-7354A1BB31DE}"/>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a:fillRect/>
            </a:stretch>
          </p:blipFill>
          <p:spPr bwMode="auto">
            <a:xfrm rot="889143">
              <a:off x="8595931" y="1655063"/>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pic>
          <p:nvPicPr>
            <p:cNvPr id="14" name="Picture 2" descr="How do we know when the Policy Drafts become legislation?">
              <a:extLst>
                <a:ext uri="{FF2B5EF4-FFF2-40B4-BE49-F238E27FC236}">
                  <a16:creationId xmlns:a16="http://schemas.microsoft.com/office/drawing/2014/main" id="{1231A423-C182-4A5F-80EA-91DA648A1153}"/>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a:fillRect/>
            </a:stretch>
          </p:blipFill>
          <p:spPr bwMode="auto">
            <a:xfrm rot="889143">
              <a:off x="10611864" y="1274934"/>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grpSp>
      <p:pic>
        <p:nvPicPr>
          <p:cNvPr id="3" name="Picture 2" descr="A black and white logo&#10;&#10;AI-generated content may be incorrect.">
            <a:extLst>
              <a:ext uri="{FF2B5EF4-FFF2-40B4-BE49-F238E27FC236}">
                <a16:creationId xmlns:a16="http://schemas.microsoft.com/office/drawing/2014/main" id="{54607265-E20F-B15A-E9E5-A2A44DA65CED}"/>
              </a:ext>
            </a:extLst>
          </p:cNvPr>
          <p:cNvPicPr>
            <a:picLocks noChangeAspect="1"/>
          </p:cNvPicPr>
          <p:nvPr/>
        </p:nvPicPr>
        <p:blipFill>
          <a:blip r:embed="rId12"/>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45432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B19222-F035-B509-DF61-A86128CD3D9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953A42E-1A43-910F-4E53-5BF2FEFD4A02}"/>
              </a:ext>
            </a:extLst>
          </p:cNvPr>
          <p:cNvSpPr>
            <a:spLocks noGrp="1"/>
          </p:cNvSpPr>
          <p:nvPr>
            <p:ph type="title"/>
          </p:nvPr>
        </p:nvSpPr>
        <p:spPr>
          <a:xfrm>
            <a:off x="1100392" y="974563"/>
            <a:ext cx="6943225"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THE OUTCOME STANDARDS –</a:t>
            </a:r>
            <a:br>
              <a:rPr lang="en-AU" sz="2900" b="1" noProof="0">
                <a:solidFill>
                  <a:srgbClr val="325EAB"/>
                </a:solidFill>
                <a:latin typeface="Arial Black" panose="020B0604020202020204" pitchFamily="34" charset="0"/>
                <a:cs typeface="Arial Black" panose="020B0604020202020204" pitchFamily="34" charset="0"/>
              </a:rPr>
            </a:br>
            <a:r>
              <a:rPr lang="en-AU" sz="2900" b="1" noProof="0">
                <a:solidFill>
                  <a:srgbClr val="325EAB"/>
                </a:solidFill>
                <a:latin typeface="Arial Black" panose="020B0604020202020204" pitchFamily="34" charset="0"/>
                <a:cs typeface="Arial Black" panose="020B0604020202020204" pitchFamily="34" charset="0"/>
              </a:rPr>
              <a:t>THE 4 QUALITY AREAS</a:t>
            </a:r>
          </a:p>
        </p:txBody>
      </p:sp>
      <p:cxnSp>
        <p:nvCxnSpPr>
          <p:cNvPr id="2" name="Straight Connector 1">
            <a:extLst>
              <a:ext uri="{FF2B5EF4-FFF2-40B4-BE49-F238E27FC236}">
                <a16:creationId xmlns:a16="http://schemas.microsoft.com/office/drawing/2014/main" id="{A91BE53F-E8F7-3FDF-A6E1-694E4C1D2AD2}"/>
              </a:ext>
            </a:extLst>
          </p:cNvPr>
          <p:cNvCxnSpPr>
            <a:cxnSpLocks/>
          </p:cNvCxnSpPr>
          <p:nvPr/>
        </p:nvCxnSpPr>
        <p:spPr>
          <a:xfrm>
            <a:off x="915690" y="928068"/>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3BF8ECA-016B-D751-46C1-FECE8E81943A}"/>
              </a:ext>
            </a:extLst>
          </p:cNvPr>
          <p:cNvSpPr txBox="1">
            <a:spLocks/>
          </p:cNvSpPr>
          <p:nvPr/>
        </p:nvSpPr>
        <p:spPr>
          <a:xfrm>
            <a:off x="845949" y="2471798"/>
            <a:ext cx="3484671" cy="633950"/>
          </a:xfrm>
          <a:prstGeom prst="rect">
            <a:avLst/>
          </a:prstGeom>
          <a:solidFill>
            <a:srgbClr val="07749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a:solidFill>
                  <a:schemeClr val="bg1"/>
                </a:solidFill>
                <a:latin typeface="Arial" panose="020B0604020202020204" pitchFamily="34" charset="0"/>
                <a:cs typeface="Arial" panose="020B0604020202020204" pitchFamily="34" charset="0"/>
              </a:rPr>
              <a:t>1. Training and assessment</a:t>
            </a:r>
          </a:p>
        </p:txBody>
      </p:sp>
      <p:sp>
        <p:nvSpPr>
          <p:cNvPr id="9" name="Title 1">
            <a:extLst>
              <a:ext uri="{FF2B5EF4-FFF2-40B4-BE49-F238E27FC236}">
                <a16:creationId xmlns:a16="http://schemas.microsoft.com/office/drawing/2014/main" id="{A896A3DB-7F4A-CC9B-73BB-F953992DA5FA}"/>
              </a:ext>
            </a:extLst>
          </p:cNvPr>
          <p:cNvSpPr txBox="1">
            <a:spLocks/>
          </p:cNvSpPr>
          <p:nvPr/>
        </p:nvSpPr>
        <p:spPr>
          <a:xfrm>
            <a:off x="845949" y="3229444"/>
            <a:ext cx="3484671" cy="633950"/>
          </a:xfrm>
          <a:prstGeom prst="rect">
            <a:avLst/>
          </a:prstGeom>
          <a:solidFill>
            <a:srgbClr val="C7268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a:solidFill>
                  <a:schemeClr val="bg1"/>
                </a:solidFill>
                <a:latin typeface="Arial" panose="020B0604020202020204" pitchFamily="34" charset="0"/>
                <a:cs typeface="Arial" panose="020B0604020202020204" pitchFamily="34" charset="0"/>
              </a:rPr>
              <a:t>2. Learner support</a:t>
            </a:r>
          </a:p>
        </p:txBody>
      </p:sp>
      <p:sp>
        <p:nvSpPr>
          <p:cNvPr id="11" name="Title 1">
            <a:extLst>
              <a:ext uri="{FF2B5EF4-FFF2-40B4-BE49-F238E27FC236}">
                <a16:creationId xmlns:a16="http://schemas.microsoft.com/office/drawing/2014/main" id="{BF4F007B-7769-DF05-E142-EE0347E7D00B}"/>
              </a:ext>
            </a:extLst>
          </p:cNvPr>
          <p:cNvSpPr txBox="1">
            <a:spLocks/>
          </p:cNvSpPr>
          <p:nvPr/>
        </p:nvSpPr>
        <p:spPr>
          <a:xfrm>
            <a:off x="845949" y="3987089"/>
            <a:ext cx="3484671" cy="633950"/>
          </a:xfrm>
          <a:prstGeom prst="rect">
            <a:avLst/>
          </a:prstGeom>
          <a:solidFill>
            <a:srgbClr val="BE540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a:solidFill>
                  <a:schemeClr val="bg1"/>
                </a:solidFill>
                <a:latin typeface="Arial" panose="020B0604020202020204" pitchFamily="34" charset="0"/>
                <a:cs typeface="Arial" panose="020B0604020202020204" pitchFamily="34" charset="0"/>
              </a:rPr>
              <a:t>3. VET Workforce</a:t>
            </a:r>
          </a:p>
        </p:txBody>
      </p:sp>
      <p:sp>
        <p:nvSpPr>
          <p:cNvPr id="12" name="Title 1">
            <a:extLst>
              <a:ext uri="{FF2B5EF4-FFF2-40B4-BE49-F238E27FC236}">
                <a16:creationId xmlns:a16="http://schemas.microsoft.com/office/drawing/2014/main" id="{0911339E-926A-42A0-B609-0D653E4ACD70}"/>
              </a:ext>
            </a:extLst>
          </p:cNvPr>
          <p:cNvSpPr txBox="1">
            <a:spLocks/>
          </p:cNvSpPr>
          <p:nvPr/>
        </p:nvSpPr>
        <p:spPr>
          <a:xfrm>
            <a:off x="845949" y="4744734"/>
            <a:ext cx="3484671" cy="633950"/>
          </a:xfrm>
          <a:prstGeom prst="rect">
            <a:avLst/>
          </a:prstGeom>
          <a:solidFill>
            <a:srgbClr val="7D4A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a:solidFill>
                  <a:schemeClr val="bg1"/>
                </a:solidFill>
                <a:latin typeface="Arial" panose="020B0604020202020204" pitchFamily="34" charset="0"/>
                <a:cs typeface="Arial" panose="020B0604020202020204" pitchFamily="34" charset="0"/>
              </a:rPr>
              <a:t>4. Governance</a:t>
            </a:r>
          </a:p>
        </p:txBody>
      </p:sp>
      <p:pic>
        <p:nvPicPr>
          <p:cNvPr id="20" name="Graphic 19">
            <a:extLst>
              <a:ext uri="{FF2B5EF4-FFF2-40B4-BE49-F238E27FC236}">
                <a16:creationId xmlns:a16="http://schemas.microsoft.com/office/drawing/2014/main" id="{FDC94FF5-851D-9663-1CDF-6EB4B4BE18AC}"/>
              </a:ext>
            </a:extLst>
          </p:cNvPr>
          <p:cNvPicPr>
            <a:picLocks noChangeAspect="1"/>
          </p:cNvPicPr>
          <p:nvPr/>
        </p:nvPicPr>
        <p:blipFill>
          <a:blip r:embed="rId3">
            <a:extLst>
              <a:ext uri="{96DAC541-7B7A-43D3-8B79-37D633B846F1}">
                <asvg:svgBlip xmlns:asvg="http://schemas.microsoft.com/office/drawing/2016/SVG/main" r:embed="rId4"/>
              </a:ext>
            </a:extLst>
          </a:blip>
          <a:srcRect b="41736"/>
          <a:stretch>
            <a:fillRect/>
          </a:stretch>
        </p:blipFill>
        <p:spPr>
          <a:xfrm rot="10800000">
            <a:off x="7743022" y="-1"/>
            <a:ext cx="3771900" cy="1786025"/>
          </a:xfrm>
          <a:prstGeom prst="rect">
            <a:avLst/>
          </a:prstGeom>
        </p:spPr>
      </p:pic>
      <p:pic>
        <p:nvPicPr>
          <p:cNvPr id="3" name="Picture 2" descr="A colorful chart with text&#10;&#10;AI-generated content may be incorrect.">
            <a:extLst>
              <a:ext uri="{FF2B5EF4-FFF2-40B4-BE49-F238E27FC236}">
                <a16:creationId xmlns:a16="http://schemas.microsoft.com/office/drawing/2014/main" id="{389BBBB0-2AC1-B54D-D3D5-AA7EA9FCE220}"/>
              </a:ext>
            </a:extLst>
          </p:cNvPr>
          <p:cNvPicPr>
            <a:picLocks noChangeAspect="1"/>
          </p:cNvPicPr>
          <p:nvPr/>
        </p:nvPicPr>
        <p:blipFill>
          <a:blip r:embed="rId5"/>
          <a:stretch>
            <a:fillRect/>
          </a:stretch>
        </p:blipFill>
        <p:spPr>
          <a:xfrm>
            <a:off x="4807132" y="2363295"/>
            <a:ext cx="6707790" cy="2727901"/>
          </a:xfrm>
          <a:prstGeom prst="rect">
            <a:avLst/>
          </a:prstGeom>
        </p:spPr>
      </p:pic>
      <p:pic>
        <p:nvPicPr>
          <p:cNvPr id="5" name="Picture 4" descr="A black and white logo&#10;&#10;AI-generated content may be incorrect.">
            <a:extLst>
              <a:ext uri="{FF2B5EF4-FFF2-40B4-BE49-F238E27FC236}">
                <a16:creationId xmlns:a16="http://schemas.microsoft.com/office/drawing/2014/main" id="{19A24E5B-F489-2DDC-ADBD-5B7802B08CB2}"/>
              </a:ext>
            </a:extLst>
          </p:cNvPr>
          <p:cNvPicPr>
            <a:picLocks noChangeAspect="1"/>
          </p:cNvPicPr>
          <p:nvPr/>
        </p:nvPicPr>
        <p:blipFill>
          <a:blip r:embed="rId6"/>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387627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6D780A-2BD3-C109-0BC0-65D03A01C1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D0CCD0-F40E-9300-7922-077A3A5E31D2}"/>
              </a:ext>
            </a:extLst>
          </p:cNvPr>
          <p:cNvSpPr>
            <a:spLocks noGrp="1"/>
          </p:cNvSpPr>
          <p:nvPr>
            <p:ph type="title"/>
          </p:nvPr>
        </p:nvSpPr>
        <p:spPr>
          <a:xfrm>
            <a:off x="1100392" y="645329"/>
            <a:ext cx="9657249" cy="792242"/>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ASQA’S REGULATORY GUIDELINES TOPICS</a:t>
            </a:r>
          </a:p>
        </p:txBody>
      </p:sp>
      <p:sp>
        <p:nvSpPr>
          <p:cNvPr id="12" name="Content Placeholder 2">
            <a:extLst>
              <a:ext uri="{FF2B5EF4-FFF2-40B4-BE49-F238E27FC236}">
                <a16:creationId xmlns:a16="http://schemas.microsoft.com/office/drawing/2014/main" id="{F6D7B2C5-1D5B-F813-35B0-142957F419E7}"/>
              </a:ext>
            </a:extLst>
          </p:cNvPr>
          <p:cNvSpPr txBox="1">
            <a:spLocks/>
          </p:cNvSpPr>
          <p:nvPr/>
        </p:nvSpPr>
        <p:spPr>
          <a:xfrm>
            <a:off x="915691" y="1635723"/>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Training.</a:t>
            </a:r>
          </a:p>
        </p:txBody>
      </p:sp>
      <p:sp>
        <p:nvSpPr>
          <p:cNvPr id="41" name="Content Placeholder 2">
            <a:extLst>
              <a:ext uri="{FF2B5EF4-FFF2-40B4-BE49-F238E27FC236}">
                <a16:creationId xmlns:a16="http://schemas.microsoft.com/office/drawing/2014/main" id="{1A1115C3-B0E8-F778-AF27-6ECBC873F95D}"/>
              </a:ext>
            </a:extLst>
          </p:cNvPr>
          <p:cNvSpPr txBox="1">
            <a:spLocks/>
          </p:cNvSpPr>
          <p:nvPr/>
        </p:nvSpPr>
        <p:spPr>
          <a:xfrm>
            <a:off x="915691" y="2139576"/>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Assessment.</a:t>
            </a:r>
          </a:p>
        </p:txBody>
      </p:sp>
      <p:sp>
        <p:nvSpPr>
          <p:cNvPr id="44" name="Content Placeholder 2">
            <a:extLst>
              <a:ext uri="{FF2B5EF4-FFF2-40B4-BE49-F238E27FC236}">
                <a16:creationId xmlns:a16="http://schemas.microsoft.com/office/drawing/2014/main" id="{C91B1075-E8EE-FF3C-392D-9F031BCAB5C1}"/>
              </a:ext>
            </a:extLst>
          </p:cNvPr>
          <p:cNvSpPr txBox="1">
            <a:spLocks/>
          </p:cNvSpPr>
          <p:nvPr/>
        </p:nvSpPr>
        <p:spPr>
          <a:xfrm>
            <a:off x="915691" y="2643429"/>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Credit Transfer.</a:t>
            </a:r>
          </a:p>
        </p:txBody>
      </p:sp>
      <p:sp>
        <p:nvSpPr>
          <p:cNvPr id="54" name="Content Placeholder 2">
            <a:extLst>
              <a:ext uri="{FF2B5EF4-FFF2-40B4-BE49-F238E27FC236}">
                <a16:creationId xmlns:a16="http://schemas.microsoft.com/office/drawing/2014/main" id="{1E14944F-07F5-7545-8E73-1FA24DEA3233}"/>
              </a:ext>
            </a:extLst>
          </p:cNvPr>
          <p:cNvSpPr txBox="1">
            <a:spLocks/>
          </p:cNvSpPr>
          <p:nvPr/>
        </p:nvSpPr>
        <p:spPr>
          <a:xfrm>
            <a:off x="915691" y="314728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Facilities, Resources and Equipment.</a:t>
            </a:r>
          </a:p>
        </p:txBody>
      </p:sp>
      <p:sp>
        <p:nvSpPr>
          <p:cNvPr id="58" name="Content Placeholder 2">
            <a:extLst>
              <a:ext uri="{FF2B5EF4-FFF2-40B4-BE49-F238E27FC236}">
                <a16:creationId xmlns:a16="http://schemas.microsoft.com/office/drawing/2014/main" id="{BF4652AF-EE45-8CCC-8499-AE4E012C8BDC}"/>
              </a:ext>
            </a:extLst>
          </p:cNvPr>
          <p:cNvSpPr txBox="1">
            <a:spLocks/>
          </p:cNvSpPr>
          <p:nvPr/>
        </p:nvSpPr>
        <p:spPr>
          <a:xfrm>
            <a:off x="915691" y="3651135"/>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Information.</a:t>
            </a:r>
          </a:p>
        </p:txBody>
      </p:sp>
      <p:sp>
        <p:nvSpPr>
          <p:cNvPr id="61" name="Content Placeholder 2">
            <a:extLst>
              <a:ext uri="{FF2B5EF4-FFF2-40B4-BE49-F238E27FC236}">
                <a16:creationId xmlns:a16="http://schemas.microsoft.com/office/drawing/2014/main" id="{B603B0AC-A5AA-C821-4CDB-35B2F0A792CD}"/>
              </a:ext>
            </a:extLst>
          </p:cNvPr>
          <p:cNvSpPr txBox="1">
            <a:spLocks/>
          </p:cNvSpPr>
          <p:nvPr/>
        </p:nvSpPr>
        <p:spPr>
          <a:xfrm>
            <a:off x="915691" y="4154988"/>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Training Support.</a:t>
            </a:r>
          </a:p>
        </p:txBody>
      </p:sp>
      <p:sp>
        <p:nvSpPr>
          <p:cNvPr id="64" name="Content Placeholder 2">
            <a:extLst>
              <a:ext uri="{FF2B5EF4-FFF2-40B4-BE49-F238E27FC236}">
                <a16:creationId xmlns:a16="http://schemas.microsoft.com/office/drawing/2014/main" id="{F04656C5-3D7C-F0ED-AC79-3947007C6F2B}"/>
              </a:ext>
            </a:extLst>
          </p:cNvPr>
          <p:cNvSpPr txBox="1">
            <a:spLocks/>
          </p:cNvSpPr>
          <p:nvPr/>
        </p:nvSpPr>
        <p:spPr>
          <a:xfrm>
            <a:off x="915691" y="465884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Diversity and Inclusion.</a:t>
            </a:r>
          </a:p>
        </p:txBody>
      </p:sp>
      <p:sp>
        <p:nvSpPr>
          <p:cNvPr id="66" name="Content Placeholder 2">
            <a:extLst>
              <a:ext uri="{FF2B5EF4-FFF2-40B4-BE49-F238E27FC236}">
                <a16:creationId xmlns:a16="http://schemas.microsoft.com/office/drawing/2014/main" id="{27BAB482-F108-B7E1-DFCB-A8C62E559BD6}"/>
              </a:ext>
            </a:extLst>
          </p:cNvPr>
          <p:cNvSpPr txBox="1">
            <a:spLocks/>
          </p:cNvSpPr>
          <p:nvPr/>
        </p:nvSpPr>
        <p:spPr>
          <a:xfrm>
            <a:off x="915691" y="5162695"/>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Wellbeing.</a:t>
            </a:r>
          </a:p>
        </p:txBody>
      </p:sp>
      <p:sp>
        <p:nvSpPr>
          <p:cNvPr id="68" name="Content Placeholder 2">
            <a:extLst>
              <a:ext uri="{FF2B5EF4-FFF2-40B4-BE49-F238E27FC236}">
                <a16:creationId xmlns:a16="http://schemas.microsoft.com/office/drawing/2014/main" id="{8F7E81FA-9B65-0E86-B3B5-CE87087DB939}"/>
              </a:ext>
            </a:extLst>
          </p:cNvPr>
          <p:cNvSpPr txBox="1">
            <a:spLocks/>
          </p:cNvSpPr>
          <p:nvPr/>
        </p:nvSpPr>
        <p:spPr>
          <a:xfrm>
            <a:off x="915691" y="5666548"/>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Feedback, Complaints and Appeals.</a:t>
            </a:r>
          </a:p>
        </p:txBody>
      </p:sp>
      <p:sp>
        <p:nvSpPr>
          <p:cNvPr id="70" name="Content Placeholder 2">
            <a:extLst>
              <a:ext uri="{FF2B5EF4-FFF2-40B4-BE49-F238E27FC236}">
                <a16:creationId xmlns:a16="http://schemas.microsoft.com/office/drawing/2014/main" id="{A09F3160-A87E-DCBE-7E30-246B4130ABDE}"/>
              </a:ext>
            </a:extLst>
          </p:cNvPr>
          <p:cNvSpPr txBox="1">
            <a:spLocks/>
          </p:cNvSpPr>
          <p:nvPr/>
        </p:nvSpPr>
        <p:spPr>
          <a:xfrm>
            <a:off x="915691" y="163572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a:t>
            </a:r>
          </a:p>
        </p:txBody>
      </p:sp>
      <p:sp>
        <p:nvSpPr>
          <p:cNvPr id="71" name="Content Placeholder 2">
            <a:extLst>
              <a:ext uri="{FF2B5EF4-FFF2-40B4-BE49-F238E27FC236}">
                <a16:creationId xmlns:a16="http://schemas.microsoft.com/office/drawing/2014/main" id="{7A5633E1-7FC3-5D9A-BFC0-9463420EE062}"/>
              </a:ext>
            </a:extLst>
          </p:cNvPr>
          <p:cNvSpPr txBox="1">
            <a:spLocks/>
          </p:cNvSpPr>
          <p:nvPr/>
        </p:nvSpPr>
        <p:spPr>
          <a:xfrm>
            <a:off x="915691" y="2141244"/>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a:t>
            </a:r>
          </a:p>
        </p:txBody>
      </p:sp>
      <p:sp>
        <p:nvSpPr>
          <p:cNvPr id="72" name="Content Placeholder 2">
            <a:extLst>
              <a:ext uri="{FF2B5EF4-FFF2-40B4-BE49-F238E27FC236}">
                <a16:creationId xmlns:a16="http://schemas.microsoft.com/office/drawing/2014/main" id="{DC58C8A4-99BB-A34F-0E11-CE21AEB500C9}"/>
              </a:ext>
            </a:extLst>
          </p:cNvPr>
          <p:cNvSpPr txBox="1">
            <a:spLocks/>
          </p:cNvSpPr>
          <p:nvPr/>
        </p:nvSpPr>
        <p:spPr>
          <a:xfrm>
            <a:off x="915691" y="263933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3.</a:t>
            </a:r>
          </a:p>
        </p:txBody>
      </p:sp>
      <p:sp>
        <p:nvSpPr>
          <p:cNvPr id="73" name="Content Placeholder 2">
            <a:extLst>
              <a:ext uri="{FF2B5EF4-FFF2-40B4-BE49-F238E27FC236}">
                <a16:creationId xmlns:a16="http://schemas.microsoft.com/office/drawing/2014/main" id="{B1ABE053-DE80-9B4F-4F93-AEF62667CD8E}"/>
              </a:ext>
            </a:extLst>
          </p:cNvPr>
          <p:cNvSpPr txBox="1">
            <a:spLocks/>
          </p:cNvSpPr>
          <p:nvPr/>
        </p:nvSpPr>
        <p:spPr>
          <a:xfrm>
            <a:off x="915691" y="3144853"/>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4.</a:t>
            </a:r>
          </a:p>
        </p:txBody>
      </p:sp>
      <p:sp>
        <p:nvSpPr>
          <p:cNvPr id="74" name="Content Placeholder 2">
            <a:extLst>
              <a:ext uri="{FF2B5EF4-FFF2-40B4-BE49-F238E27FC236}">
                <a16:creationId xmlns:a16="http://schemas.microsoft.com/office/drawing/2014/main" id="{034EACC8-73D6-A6DC-0E89-E8866CFC7508}"/>
              </a:ext>
            </a:extLst>
          </p:cNvPr>
          <p:cNvSpPr txBox="1">
            <a:spLocks/>
          </p:cNvSpPr>
          <p:nvPr/>
        </p:nvSpPr>
        <p:spPr>
          <a:xfrm>
            <a:off x="915691" y="3642941"/>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5.</a:t>
            </a:r>
          </a:p>
        </p:txBody>
      </p:sp>
      <p:sp>
        <p:nvSpPr>
          <p:cNvPr id="75" name="Content Placeholder 2">
            <a:extLst>
              <a:ext uri="{FF2B5EF4-FFF2-40B4-BE49-F238E27FC236}">
                <a16:creationId xmlns:a16="http://schemas.microsoft.com/office/drawing/2014/main" id="{C8232C2E-1D7F-ABF5-C684-B0F2D1806576}"/>
              </a:ext>
            </a:extLst>
          </p:cNvPr>
          <p:cNvSpPr txBox="1">
            <a:spLocks/>
          </p:cNvSpPr>
          <p:nvPr/>
        </p:nvSpPr>
        <p:spPr>
          <a:xfrm>
            <a:off x="915691" y="4155897"/>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6.</a:t>
            </a:r>
          </a:p>
        </p:txBody>
      </p:sp>
      <p:sp>
        <p:nvSpPr>
          <p:cNvPr id="76" name="Content Placeholder 2">
            <a:extLst>
              <a:ext uri="{FF2B5EF4-FFF2-40B4-BE49-F238E27FC236}">
                <a16:creationId xmlns:a16="http://schemas.microsoft.com/office/drawing/2014/main" id="{0DE6911D-A343-7B8A-E31E-45C6B1DC85FA}"/>
              </a:ext>
            </a:extLst>
          </p:cNvPr>
          <p:cNvSpPr txBox="1">
            <a:spLocks/>
          </p:cNvSpPr>
          <p:nvPr/>
        </p:nvSpPr>
        <p:spPr>
          <a:xfrm>
            <a:off x="915691" y="4653985"/>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7.</a:t>
            </a:r>
          </a:p>
        </p:txBody>
      </p:sp>
      <p:sp>
        <p:nvSpPr>
          <p:cNvPr id="77" name="Content Placeholder 2">
            <a:extLst>
              <a:ext uri="{FF2B5EF4-FFF2-40B4-BE49-F238E27FC236}">
                <a16:creationId xmlns:a16="http://schemas.microsoft.com/office/drawing/2014/main" id="{E83A26A1-6DE1-ABAA-641F-3687F07DBF7F}"/>
              </a:ext>
            </a:extLst>
          </p:cNvPr>
          <p:cNvSpPr txBox="1">
            <a:spLocks/>
          </p:cNvSpPr>
          <p:nvPr/>
        </p:nvSpPr>
        <p:spPr>
          <a:xfrm>
            <a:off x="915691" y="5166941"/>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8.</a:t>
            </a:r>
          </a:p>
        </p:txBody>
      </p:sp>
      <p:sp>
        <p:nvSpPr>
          <p:cNvPr id="78" name="Content Placeholder 2">
            <a:extLst>
              <a:ext uri="{FF2B5EF4-FFF2-40B4-BE49-F238E27FC236}">
                <a16:creationId xmlns:a16="http://schemas.microsoft.com/office/drawing/2014/main" id="{32AC23E7-20E6-E39F-9F94-2DF16084E1B9}"/>
              </a:ext>
            </a:extLst>
          </p:cNvPr>
          <p:cNvSpPr txBox="1">
            <a:spLocks/>
          </p:cNvSpPr>
          <p:nvPr/>
        </p:nvSpPr>
        <p:spPr>
          <a:xfrm>
            <a:off x="915691" y="566230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9.</a:t>
            </a:r>
          </a:p>
        </p:txBody>
      </p:sp>
      <p:sp>
        <p:nvSpPr>
          <p:cNvPr id="81" name="Content Placeholder 2">
            <a:extLst>
              <a:ext uri="{FF2B5EF4-FFF2-40B4-BE49-F238E27FC236}">
                <a16:creationId xmlns:a16="http://schemas.microsoft.com/office/drawing/2014/main" id="{11D28FBE-5163-568E-D489-434332BE9B4E}"/>
              </a:ext>
            </a:extLst>
          </p:cNvPr>
          <p:cNvSpPr txBox="1">
            <a:spLocks/>
          </p:cNvSpPr>
          <p:nvPr/>
        </p:nvSpPr>
        <p:spPr>
          <a:xfrm>
            <a:off x="4368017" y="1635723"/>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VET Workforce Management.</a:t>
            </a:r>
          </a:p>
        </p:txBody>
      </p:sp>
      <p:sp>
        <p:nvSpPr>
          <p:cNvPr id="82" name="Content Placeholder 2">
            <a:extLst>
              <a:ext uri="{FF2B5EF4-FFF2-40B4-BE49-F238E27FC236}">
                <a16:creationId xmlns:a16="http://schemas.microsoft.com/office/drawing/2014/main" id="{0FE28D2E-FE96-BCAF-155E-DC75FF270E76}"/>
              </a:ext>
            </a:extLst>
          </p:cNvPr>
          <p:cNvSpPr txBox="1">
            <a:spLocks/>
          </p:cNvSpPr>
          <p:nvPr/>
        </p:nvSpPr>
        <p:spPr>
          <a:xfrm>
            <a:off x="4368017" y="2139576"/>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Trainer and Assessor Competencies.</a:t>
            </a:r>
          </a:p>
        </p:txBody>
      </p:sp>
      <p:sp>
        <p:nvSpPr>
          <p:cNvPr id="83" name="Content Placeholder 2">
            <a:extLst>
              <a:ext uri="{FF2B5EF4-FFF2-40B4-BE49-F238E27FC236}">
                <a16:creationId xmlns:a16="http://schemas.microsoft.com/office/drawing/2014/main" id="{8446D050-E056-1A0C-9897-C8A0BDEF8941}"/>
              </a:ext>
            </a:extLst>
          </p:cNvPr>
          <p:cNvSpPr txBox="1">
            <a:spLocks/>
          </p:cNvSpPr>
          <p:nvPr/>
        </p:nvSpPr>
        <p:spPr>
          <a:xfrm>
            <a:off x="4368017" y="2643429"/>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Leadership and Accountability.</a:t>
            </a:r>
          </a:p>
        </p:txBody>
      </p:sp>
      <p:sp>
        <p:nvSpPr>
          <p:cNvPr id="84" name="Content Placeholder 2">
            <a:extLst>
              <a:ext uri="{FF2B5EF4-FFF2-40B4-BE49-F238E27FC236}">
                <a16:creationId xmlns:a16="http://schemas.microsoft.com/office/drawing/2014/main" id="{849EEF5B-8C3D-2BF1-170D-1F57EBC0DD95}"/>
              </a:ext>
            </a:extLst>
          </p:cNvPr>
          <p:cNvSpPr txBox="1">
            <a:spLocks/>
          </p:cNvSpPr>
          <p:nvPr/>
        </p:nvSpPr>
        <p:spPr>
          <a:xfrm>
            <a:off x="4368017" y="314728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Risk Management.</a:t>
            </a:r>
          </a:p>
        </p:txBody>
      </p:sp>
      <p:sp>
        <p:nvSpPr>
          <p:cNvPr id="85" name="Content Placeholder 2">
            <a:extLst>
              <a:ext uri="{FF2B5EF4-FFF2-40B4-BE49-F238E27FC236}">
                <a16:creationId xmlns:a16="http://schemas.microsoft.com/office/drawing/2014/main" id="{4E6DBE2E-6EA7-0F64-A04A-D5C153CE8859}"/>
              </a:ext>
            </a:extLst>
          </p:cNvPr>
          <p:cNvSpPr txBox="1">
            <a:spLocks/>
          </p:cNvSpPr>
          <p:nvPr/>
        </p:nvSpPr>
        <p:spPr>
          <a:xfrm>
            <a:off x="4368017" y="3651135"/>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Continuous Improvement.</a:t>
            </a:r>
          </a:p>
        </p:txBody>
      </p:sp>
      <p:sp>
        <p:nvSpPr>
          <p:cNvPr id="86" name="Content Placeholder 2">
            <a:extLst>
              <a:ext uri="{FF2B5EF4-FFF2-40B4-BE49-F238E27FC236}">
                <a16:creationId xmlns:a16="http://schemas.microsoft.com/office/drawing/2014/main" id="{1EC690E3-68AD-9983-43A9-07BD09282806}"/>
              </a:ext>
            </a:extLst>
          </p:cNvPr>
          <p:cNvSpPr txBox="1">
            <a:spLocks/>
          </p:cNvSpPr>
          <p:nvPr/>
        </p:nvSpPr>
        <p:spPr>
          <a:xfrm>
            <a:off x="4368017" y="4154988"/>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Information Management.</a:t>
            </a:r>
          </a:p>
        </p:txBody>
      </p:sp>
      <p:sp>
        <p:nvSpPr>
          <p:cNvPr id="87" name="Content Placeholder 2">
            <a:extLst>
              <a:ext uri="{FF2B5EF4-FFF2-40B4-BE49-F238E27FC236}">
                <a16:creationId xmlns:a16="http://schemas.microsoft.com/office/drawing/2014/main" id="{AEE871D5-C4D9-FD95-C596-EED843AF9FF5}"/>
              </a:ext>
            </a:extLst>
          </p:cNvPr>
          <p:cNvSpPr txBox="1">
            <a:spLocks/>
          </p:cNvSpPr>
          <p:nvPr/>
        </p:nvSpPr>
        <p:spPr>
          <a:xfrm>
            <a:off x="4368017" y="465884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Marketing and Advertising.</a:t>
            </a:r>
          </a:p>
        </p:txBody>
      </p:sp>
      <p:sp>
        <p:nvSpPr>
          <p:cNvPr id="88" name="Content Placeholder 2">
            <a:extLst>
              <a:ext uri="{FF2B5EF4-FFF2-40B4-BE49-F238E27FC236}">
                <a16:creationId xmlns:a16="http://schemas.microsoft.com/office/drawing/2014/main" id="{97A23E18-60B5-E8AC-E0D9-490E4FD7356A}"/>
              </a:ext>
            </a:extLst>
          </p:cNvPr>
          <p:cNvSpPr txBox="1">
            <a:spLocks/>
          </p:cNvSpPr>
          <p:nvPr/>
        </p:nvSpPr>
        <p:spPr>
          <a:xfrm>
            <a:off x="4368017" y="5162695"/>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Integrity of Nationally Recognised Training.</a:t>
            </a:r>
          </a:p>
        </p:txBody>
      </p:sp>
      <p:sp>
        <p:nvSpPr>
          <p:cNvPr id="89" name="Content Placeholder 2">
            <a:extLst>
              <a:ext uri="{FF2B5EF4-FFF2-40B4-BE49-F238E27FC236}">
                <a16:creationId xmlns:a16="http://schemas.microsoft.com/office/drawing/2014/main" id="{26FA9949-A240-F7E1-EB63-2D50AB96D969}"/>
              </a:ext>
            </a:extLst>
          </p:cNvPr>
          <p:cNvSpPr txBox="1">
            <a:spLocks/>
          </p:cNvSpPr>
          <p:nvPr/>
        </p:nvSpPr>
        <p:spPr>
          <a:xfrm>
            <a:off x="4368017" y="5666548"/>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Annual Declaration of Compliance.</a:t>
            </a:r>
          </a:p>
        </p:txBody>
      </p:sp>
      <p:sp>
        <p:nvSpPr>
          <p:cNvPr id="90" name="Content Placeholder 2">
            <a:extLst>
              <a:ext uri="{FF2B5EF4-FFF2-40B4-BE49-F238E27FC236}">
                <a16:creationId xmlns:a16="http://schemas.microsoft.com/office/drawing/2014/main" id="{761E2370-5EBA-25BC-BD5A-C6FF47701953}"/>
              </a:ext>
            </a:extLst>
          </p:cNvPr>
          <p:cNvSpPr txBox="1">
            <a:spLocks/>
          </p:cNvSpPr>
          <p:nvPr/>
        </p:nvSpPr>
        <p:spPr>
          <a:xfrm>
            <a:off x="4368017" y="163572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10.</a:t>
            </a:r>
          </a:p>
        </p:txBody>
      </p:sp>
      <p:sp>
        <p:nvSpPr>
          <p:cNvPr id="91" name="Content Placeholder 2">
            <a:extLst>
              <a:ext uri="{FF2B5EF4-FFF2-40B4-BE49-F238E27FC236}">
                <a16:creationId xmlns:a16="http://schemas.microsoft.com/office/drawing/2014/main" id="{E2E13C3C-AED1-5AE7-AF20-94B730815BA8}"/>
              </a:ext>
            </a:extLst>
          </p:cNvPr>
          <p:cNvSpPr txBox="1">
            <a:spLocks/>
          </p:cNvSpPr>
          <p:nvPr/>
        </p:nvSpPr>
        <p:spPr>
          <a:xfrm>
            <a:off x="4368017" y="2141244"/>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11.</a:t>
            </a:r>
          </a:p>
        </p:txBody>
      </p:sp>
      <p:sp>
        <p:nvSpPr>
          <p:cNvPr id="92" name="Content Placeholder 2">
            <a:extLst>
              <a:ext uri="{FF2B5EF4-FFF2-40B4-BE49-F238E27FC236}">
                <a16:creationId xmlns:a16="http://schemas.microsoft.com/office/drawing/2014/main" id="{D39D7DD5-26A6-CCF2-0414-B64A3D13473A}"/>
              </a:ext>
            </a:extLst>
          </p:cNvPr>
          <p:cNvSpPr txBox="1">
            <a:spLocks/>
          </p:cNvSpPr>
          <p:nvPr/>
        </p:nvSpPr>
        <p:spPr>
          <a:xfrm>
            <a:off x="4368017" y="263933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12.</a:t>
            </a:r>
          </a:p>
        </p:txBody>
      </p:sp>
      <p:sp>
        <p:nvSpPr>
          <p:cNvPr id="93" name="Content Placeholder 2">
            <a:extLst>
              <a:ext uri="{FF2B5EF4-FFF2-40B4-BE49-F238E27FC236}">
                <a16:creationId xmlns:a16="http://schemas.microsoft.com/office/drawing/2014/main" id="{41F4F6DC-CC09-EB9D-0A21-FB6D9CF7AB88}"/>
              </a:ext>
            </a:extLst>
          </p:cNvPr>
          <p:cNvSpPr txBox="1">
            <a:spLocks/>
          </p:cNvSpPr>
          <p:nvPr/>
        </p:nvSpPr>
        <p:spPr>
          <a:xfrm>
            <a:off x="4368017" y="3144853"/>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13.</a:t>
            </a:r>
          </a:p>
        </p:txBody>
      </p:sp>
      <p:sp>
        <p:nvSpPr>
          <p:cNvPr id="94" name="Content Placeholder 2">
            <a:extLst>
              <a:ext uri="{FF2B5EF4-FFF2-40B4-BE49-F238E27FC236}">
                <a16:creationId xmlns:a16="http://schemas.microsoft.com/office/drawing/2014/main" id="{886834E2-5228-78C6-3623-276FB8B23109}"/>
              </a:ext>
            </a:extLst>
          </p:cNvPr>
          <p:cNvSpPr txBox="1">
            <a:spLocks/>
          </p:cNvSpPr>
          <p:nvPr/>
        </p:nvSpPr>
        <p:spPr>
          <a:xfrm>
            <a:off x="4368017" y="3642941"/>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14.</a:t>
            </a:r>
          </a:p>
        </p:txBody>
      </p:sp>
      <p:sp>
        <p:nvSpPr>
          <p:cNvPr id="95" name="Content Placeholder 2">
            <a:extLst>
              <a:ext uri="{FF2B5EF4-FFF2-40B4-BE49-F238E27FC236}">
                <a16:creationId xmlns:a16="http://schemas.microsoft.com/office/drawing/2014/main" id="{63FB93DB-2980-CD72-6591-37778867F222}"/>
              </a:ext>
            </a:extLst>
          </p:cNvPr>
          <p:cNvSpPr txBox="1">
            <a:spLocks/>
          </p:cNvSpPr>
          <p:nvPr/>
        </p:nvSpPr>
        <p:spPr>
          <a:xfrm>
            <a:off x="4368017" y="4155897"/>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15.</a:t>
            </a:r>
          </a:p>
        </p:txBody>
      </p:sp>
      <p:sp>
        <p:nvSpPr>
          <p:cNvPr id="96" name="Content Placeholder 2">
            <a:extLst>
              <a:ext uri="{FF2B5EF4-FFF2-40B4-BE49-F238E27FC236}">
                <a16:creationId xmlns:a16="http://schemas.microsoft.com/office/drawing/2014/main" id="{EED7263D-742C-50A2-EE5E-0714AB5ED6FB}"/>
              </a:ext>
            </a:extLst>
          </p:cNvPr>
          <p:cNvSpPr txBox="1">
            <a:spLocks/>
          </p:cNvSpPr>
          <p:nvPr/>
        </p:nvSpPr>
        <p:spPr>
          <a:xfrm>
            <a:off x="4368017" y="4653985"/>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16.</a:t>
            </a:r>
          </a:p>
        </p:txBody>
      </p:sp>
      <p:sp>
        <p:nvSpPr>
          <p:cNvPr id="97" name="Content Placeholder 2">
            <a:extLst>
              <a:ext uri="{FF2B5EF4-FFF2-40B4-BE49-F238E27FC236}">
                <a16:creationId xmlns:a16="http://schemas.microsoft.com/office/drawing/2014/main" id="{2B02AFB3-4638-F32C-8E0F-83C63C623A1B}"/>
              </a:ext>
            </a:extLst>
          </p:cNvPr>
          <p:cNvSpPr txBox="1">
            <a:spLocks/>
          </p:cNvSpPr>
          <p:nvPr/>
        </p:nvSpPr>
        <p:spPr>
          <a:xfrm>
            <a:off x="4368017" y="5166941"/>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17.</a:t>
            </a:r>
          </a:p>
        </p:txBody>
      </p:sp>
      <p:sp>
        <p:nvSpPr>
          <p:cNvPr id="98" name="Content Placeholder 2">
            <a:extLst>
              <a:ext uri="{FF2B5EF4-FFF2-40B4-BE49-F238E27FC236}">
                <a16:creationId xmlns:a16="http://schemas.microsoft.com/office/drawing/2014/main" id="{C325DB3A-704B-996F-B713-3AC44B50516F}"/>
              </a:ext>
            </a:extLst>
          </p:cNvPr>
          <p:cNvSpPr txBox="1">
            <a:spLocks/>
          </p:cNvSpPr>
          <p:nvPr/>
        </p:nvSpPr>
        <p:spPr>
          <a:xfrm>
            <a:off x="4368017" y="566230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18.</a:t>
            </a:r>
          </a:p>
        </p:txBody>
      </p:sp>
      <p:sp>
        <p:nvSpPr>
          <p:cNvPr id="99" name="Content Placeholder 2">
            <a:extLst>
              <a:ext uri="{FF2B5EF4-FFF2-40B4-BE49-F238E27FC236}">
                <a16:creationId xmlns:a16="http://schemas.microsoft.com/office/drawing/2014/main" id="{BB89C003-A1DF-AEC9-15DF-5E1A30E07F78}"/>
              </a:ext>
            </a:extLst>
          </p:cNvPr>
          <p:cNvSpPr txBox="1">
            <a:spLocks/>
          </p:cNvSpPr>
          <p:nvPr/>
        </p:nvSpPr>
        <p:spPr>
          <a:xfrm>
            <a:off x="7822417" y="1635723"/>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Notification of Material Changes.</a:t>
            </a:r>
          </a:p>
        </p:txBody>
      </p:sp>
      <p:sp>
        <p:nvSpPr>
          <p:cNvPr id="100" name="Content Placeholder 2">
            <a:extLst>
              <a:ext uri="{FF2B5EF4-FFF2-40B4-BE49-F238E27FC236}">
                <a16:creationId xmlns:a16="http://schemas.microsoft.com/office/drawing/2014/main" id="{51B3E8BD-FC48-E217-E717-4FA856B33559}"/>
              </a:ext>
            </a:extLst>
          </p:cNvPr>
          <p:cNvSpPr txBox="1">
            <a:spLocks/>
          </p:cNvSpPr>
          <p:nvPr/>
        </p:nvSpPr>
        <p:spPr>
          <a:xfrm>
            <a:off x="7822417" y="2139576"/>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Third Party Arrangements.</a:t>
            </a:r>
          </a:p>
        </p:txBody>
      </p:sp>
      <p:sp>
        <p:nvSpPr>
          <p:cNvPr id="101" name="Content Placeholder 2">
            <a:extLst>
              <a:ext uri="{FF2B5EF4-FFF2-40B4-BE49-F238E27FC236}">
                <a16:creationId xmlns:a16="http://schemas.microsoft.com/office/drawing/2014/main" id="{BF831B41-ABD2-663F-EB52-AE121910BD20}"/>
              </a:ext>
            </a:extLst>
          </p:cNvPr>
          <p:cNvSpPr txBox="1">
            <a:spLocks/>
          </p:cNvSpPr>
          <p:nvPr/>
        </p:nvSpPr>
        <p:spPr>
          <a:xfrm>
            <a:off x="7822417" y="2643429"/>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Prepaid fee Protection Measures.</a:t>
            </a:r>
          </a:p>
        </p:txBody>
      </p:sp>
      <p:sp>
        <p:nvSpPr>
          <p:cNvPr id="102" name="Content Placeholder 2">
            <a:extLst>
              <a:ext uri="{FF2B5EF4-FFF2-40B4-BE49-F238E27FC236}">
                <a16:creationId xmlns:a16="http://schemas.microsoft.com/office/drawing/2014/main" id="{EDA11310-594A-3036-2CC5-4D6E3594C114}"/>
              </a:ext>
            </a:extLst>
          </p:cNvPr>
          <p:cNvSpPr txBox="1">
            <a:spLocks/>
          </p:cNvSpPr>
          <p:nvPr/>
        </p:nvSpPr>
        <p:spPr>
          <a:xfrm>
            <a:off x="7822417" y="314728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Public Liability Issuance.</a:t>
            </a:r>
          </a:p>
        </p:txBody>
      </p:sp>
      <p:sp>
        <p:nvSpPr>
          <p:cNvPr id="103" name="Content Placeholder 2">
            <a:extLst>
              <a:ext uri="{FF2B5EF4-FFF2-40B4-BE49-F238E27FC236}">
                <a16:creationId xmlns:a16="http://schemas.microsoft.com/office/drawing/2014/main" id="{EEA5FA05-49CA-E72D-71F8-90E35588CF1A}"/>
              </a:ext>
            </a:extLst>
          </p:cNvPr>
          <p:cNvSpPr txBox="1">
            <a:spLocks/>
          </p:cNvSpPr>
          <p:nvPr/>
        </p:nvSpPr>
        <p:spPr>
          <a:xfrm>
            <a:off x="7822417" y="3651135"/>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Compliance with Laws.</a:t>
            </a:r>
          </a:p>
        </p:txBody>
      </p:sp>
      <p:sp>
        <p:nvSpPr>
          <p:cNvPr id="104" name="Content Placeholder 2">
            <a:extLst>
              <a:ext uri="{FF2B5EF4-FFF2-40B4-BE49-F238E27FC236}">
                <a16:creationId xmlns:a16="http://schemas.microsoft.com/office/drawing/2014/main" id="{69EABB2D-491E-F17F-0044-F224A9A139F4}"/>
              </a:ext>
            </a:extLst>
          </p:cNvPr>
          <p:cNvSpPr txBox="1">
            <a:spLocks/>
          </p:cNvSpPr>
          <p:nvPr/>
        </p:nvSpPr>
        <p:spPr>
          <a:xfrm>
            <a:off x="7822417" y="4154988"/>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Fit and Proper Person Requirements.</a:t>
            </a:r>
          </a:p>
        </p:txBody>
      </p:sp>
      <p:sp>
        <p:nvSpPr>
          <p:cNvPr id="105" name="Content Placeholder 2">
            <a:extLst>
              <a:ext uri="{FF2B5EF4-FFF2-40B4-BE49-F238E27FC236}">
                <a16:creationId xmlns:a16="http://schemas.microsoft.com/office/drawing/2014/main" id="{B1E452DE-D9C8-620D-BE72-21CACF947295}"/>
              </a:ext>
            </a:extLst>
          </p:cNvPr>
          <p:cNvSpPr txBox="1">
            <a:spLocks/>
          </p:cNvSpPr>
          <p:nvPr/>
        </p:nvSpPr>
        <p:spPr>
          <a:xfrm>
            <a:off x="7822417" y="4658842"/>
            <a:ext cx="3339068" cy="432000"/>
          </a:xfrm>
          <a:prstGeom prst="rect">
            <a:avLst/>
          </a:prstGeom>
          <a:solidFill>
            <a:schemeClr val="bg1">
              <a:lumMod val="95000"/>
            </a:schemeClr>
          </a:solidFill>
        </p:spPr>
        <p:txBody>
          <a:bodyPr vert="horz" lIns="576000"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200" noProof="0">
                <a:solidFill>
                  <a:srgbClr val="4A4B4C"/>
                </a:solidFill>
                <a:cs typeface="Arial" panose="020B0604020202020204" pitchFamily="34" charset="0"/>
              </a:rPr>
              <a:t>Credential Policy.</a:t>
            </a:r>
          </a:p>
        </p:txBody>
      </p:sp>
      <p:sp>
        <p:nvSpPr>
          <p:cNvPr id="106" name="Content Placeholder 2">
            <a:extLst>
              <a:ext uri="{FF2B5EF4-FFF2-40B4-BE49-F238E27FC236}">
                <a16:creationId xmlns:a16="http://schemas.microsoft.com/office/drawing/2014/main" id="{34EB1649-5E30-AA12-07C7-3D49F563D31E}"/>
              </a:ext>
            </a:extLst>
          </p:cNvPr>
          <p:cNvSpPr txBox="1">
            <a:spLocks/>
          </p:cNvSpPr>
          <p:nvPr/>
        </p:nvSpPr>
        <p:spPr>
          <a:xfrm>
            <a:off x="7822417" y="163572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19.</a:t>
            </a:r>
          </a:p>
        </p:txBody>
      </p:sp>
      <p:sp>
        <p:nvSpPr>
          <p:cNvPr id="107" name="Content Placeholder 2">
            <a:extLst>
              <a:ext uri="{FF2B5EF4-FFF2-40B4-BE49-F238E27FC236}">
                <a16:creationId xmlns:a16="http://schemas.microsoft.com/office/drawing/2014/main" id="{032E3F50-0FD9-DBCA-262A-989DAF1F7D6E}"/>
              </a:ext>
            </a:extLst>
          </p:cNvPr>
          <p:cNvSpPr txBox="1">
            <a:spLocks/>
          </p:cNvSpPr>
          <p:nvPr/>
        </p:nvSpPr>
        <p:spPr>
          <a:xfrm>
            <a:off x="7822417" y="2141244"/>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20.</a:t>
            </a:r>
          </a:p>
        </p:txBody>
      </p:sp>
      <p:sp>
        <p:nvSpPr>
          <p:cNvPr id="108" name="Content Placeholder 2">
            <a:extLst>
              <a:ext uri="{FF2B5EF4-FFF2-40B4-BE49-F238E27FC236}">
                <a16:creationId xmlns:a16="http://schemas.microsoft.com/office/drawing/2014/main" id="{FFA4A3C4-8969-3F9B-1BAF-77AEC235E0EF}"/>
              </a:ext>
            </a:extLst>
          </p:cNvPr>
          <p:cNvSpPr txBox="1">
            <a:spLocks/>
          </p:cNvSpPr>
          <p:nvPr/>
        </p:nvSpPr>
        <p:spPr>
          <a:xfrm>
            <a:off x="7822417" y="2639332"/>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21.</a:t>
            </a:r>
          </a:p>
        </p:txBody>
      </p:sp>
      <p:sp>
        <p:nvSpPr>
          <p:cNvPr id="109" name="Content Placeholder 2">
            <a:extLst>
              <a:ext uri="{FF2B5EF4-FFF2-40B4-BE49-F238E27FC236}">
                <a16:creationId xmlns:a16="http://schemas.microsoft.com/office/drawing/2014/main" id="{189A6A07-94FA-049C-6F52-C44F083CB86C}"/>
              </a:ext>
            </a:extLst>
          </p:cNvPr>
          <p:cNvSpPr txBox="1">
            <a:spLocks/>
          </p:cNvSpPr>
          <p:nvPr/>
        </p:nvSpPr>
        <p:spPr>
          <a:xfrm>
            <a:off x="7822417" y="3144853"/>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22.</a:t>
            </a:r>
          </a:p>
        </p:txBody>
      </p:sp>
      <p:sp>
        <p:nvSpPr>
          <p:cNvPr id="110" name="Content Placeholder 2">
            <a:extLst>
              <a:ext uri="{FF2B5EF4-FFF2-40B4-BE49-F238E27FC236}">
                <a16:creationId xmlns:a16="http://schemas.microsoft.com/office/drawing/2014/main" id="{7398F8FB-83ED-0129-9709-984F86BC754E}"/>
              </a:ext>
            </a:extLst>
          </p:cNvPr>
          <p:cNvSpPr txBox="1">
            <a:spLocks/>
          </p:cNvSpPr>
          <p:nvPr/>
        </p:nvSpPr>
        <p:spPr>
          <a:xfrm>
            <a:off x="7822417" y="3642941"/>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23.</a:t>
            </a:r>
          </a:p>
        </p:txBody>
      </p:sp>
      <p:sp>
        <p:nvSpPr>
          <p:cNvPr id="111" name="Content Placeholder 2">
            <a:extLst>
              <a:ext uri="{FF2B5EF4-FFF2-40B4-BE49-F238E27FC236}">
                <a16:creationId xmlns:a16="http://schemas.microsoft.com/office/drawing/2014/main" id="{CA8BC9FD-7C4D-DF5A-9E62-8F47559C1FB8}"/>
              </a:ext>
            </a:extLst>
          </p:cNvPr>
          <p:cNvSpPr txBox="1">
            <a:spLocks/>
          </p:cNvSpPr>
          <p:nvPr/>
        </p:nvSpPr>
        <p:spPr>
          <a:xfrm>
            <a:off x="7822417" y="4155897"/>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24.</a:t>
            </a:r>
          </a:p>
        </p:txBody>
      </p:sp>
      <p:sp>
        <p:nvSpPr>
          <p:cNvPr id="112" name="Content Placeholder 2">
            <a:extLst>
              <a:ext uri="{FF2B5EF4-FFF2-40B4-BE49-F238E27FC236}">
                <a16:creationId xmlns:a16="http://schemas.microsoft.com/office/drawing/2014/main" id="{08A08FEA-3C80-3022-9B61-24CAF15679EC}"/>
              </a:ext>
            </a:extLst>
          </p:cNvPr>
          <p:cNvSpPr txBox="1">
            <a:spLocks/>
          </p:cNvSpPr>
          <p:nvPr/>
        </p:nvSpPr>
        <p:spPr>
          <a:xfrm>
            <a:off x="7822417" y="4653985"/>
            <a:ext cx="436746" cy="432000"/>
          </a:xfrm>
          <a:prstGeom prst="rect">
            <a:avLst/>
          </a:prstGeom>
          <a:solidFill>
            <a:srgbClr val="38C0C5"/>
          </a:solidFill>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200" b="1" noProof="0">
                <a:solidFill>
                  <a:schemeClr val="bg1"/>
                </a:solidFill>
                <a:latin typeface="Arial Black" panose="020B0604020202020204" pitchFamily="34" charset="0"/>
                <a:cs typeface="Arial Black" panose="020B0604020202020204" pitchFamily="34" charset="0"/>
              </a:rPr>
              <a:t>25.</a:t>
            </a:r>
          </a:p>
        </p:txBody>
      </p:sp>
      <p:cxnSp>
        <p:nvCxnSpPr>
          <p:cNvPr id="113" name="Straight Connector 112">
            <a:extLst>
              <a:ext uri="{FF2B5EF4-FFF2-40B4-BE49-F238E27FC236}">
                <a16:creationId xmlns:a16="http://schemas.microsoft.com/office/drawing/2014/main" id="{F2590D45-B6F6-9767-2D3B-39763DA42128}"/>
              </a:ext>
            </a:extLst>
          </p:cNvPr>
          <p:cNvCxnSpPr>
            <a:cxnSpLocks/>
          </p:cNvCxnSpPr>
          <p:nvPr/>
        </p:nvCxnSpPr>
        <p:spPr>
          <a:xfrm>
            <a:off x="915690" y="796928"/>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black and white logo&#10;&#10;AI-generated content may be incorrect.">
            <a:extLst>
              <a:ext uri="{FF2B5EF4-FFF2-40B4-BE49-F238E27FC236}">
                <a16:creationId xmlns:a16="http://schemas.microsoft.com/office/drawing/2014/main" id="{5AE61635-F6B5-1961-6BF1-FE93E393ED0E}"/>
              </a:ext>
            </a:extLst>
          </p:cNvPr>
          <p:cNvPicPr>
            <a:picLocks noChangeAspect="1"/>
          </p:cNvPicPr>
          <p:nvPr/>
        </p:nvPicPr>
        <p:blipFill>
          <a:blip r:embed="rId3"/>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4027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64520D-570F-5328-40D5-DE640D3E1F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C38959D-BB3E-D7CC-1CB2-5097636C6728}"/>
              </a:ext>
            </a:extLst>
          </p:cNvPr>
          <p:cNvSpPr>
            <a:spLocks noGrp="1"/>
          </p:cNvSpPr>
          <p:nvPr>
            <p:ph type="title"/>
          </p:nvPr>
        </p:nvSpPr>
        <p:spPr>
          <a:xfrm>
            <a:off x="1100393" y="900822"/>
            <a:ext cx="3105848" cy="1886203"/>
          </a:xfrm>
        </p:spPr>
        <p:txBody>
          <a:bodyPr>
            <a:noAutofit/>
          </a:bodyPr>
          <a:lstStyle/>
          <a:p>
            <a:r>
              <a:rPr lang="en-AU" sz="2900" b="1" noProof="0">
                <a:solidFill>
                  <a:srgbClr val="325EAB"/>
                </a:solidFill>
                <a:latin typeface="Arial Black" panose="020B0604020202020204" pitchFamily="34" charset="0"/>
                <a:cs typeface="Arial Black" panose="020B0604020202020204" pitchFamily="34" charset="0"/>
              </a:rPr>
              <a:t>STRUCTURE OF THE OUTCOME STANDARDS</a:t>
            </a:r>
          </a:p>
        </p:txBody>
      </p:sp>
      <p:cxnSp>
        <p:nvCxnSpPr>
          <p:cNvPr id="6" name="Straight Connector 5">
            <a:extLst>
              <a:ext uri="{FF2B5EF4-FFF2-40B4-BE49-F238E27FC236}">
                <a16:creationId xmlns:a16="http://schemas.microsoft.com/office/drawing/2014/main" id="{333A1EAE-513A-DF27-9A8C-E41BAD9C5B68}"/>
              </a:ext>
            </a:extLst>
          </p:cNvPr>
          <p:cNvCxnSpPr>
            <a:cxnSpLocks/>
          </p:cNvCxnSpPr>
          <p:nvPr/>
        </p:nvCxnSpPr>
        <p:spPr>
          <a:xfrm>
            <a:off x="915690" y="1059601"/>
            <a:ext cx="0" cy="149394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031EE5F-90FC-0C66-4321-384AC39E9F09}"/>
              </a:ext>
            </a:extLst>
          </p:cNvPr>
          <p:cNvPicPr>
            <a:picLocks noChangeAspect="1"/>
          </p:cNvPicPr>
          <p:nvPr/>
        </p:nvPicPr>
        <p:blipFill>
          <a:blip r:embed="rId3">
            <a:extLst>
              <a:ext uri="{96DAC541-7B7A-43D3-8B79-37D633B846F1}">
                <asvg:svgBlip xmlns:asvg="http://schemas.microsoft.com/office/drawing/2016/SVG/main" r:embed="rId4"/>
              </a:ext>
            </a:extLst>
          </a:blip>
          <a:srcRect l="35131"/>
          <a:stretch>
            <a:fillRect/>
          </a:stretch>
        </p:blipFill>
        <p:spPr>
          <a:xfrm>
            <a:off x="0" y="3091329"/>
            <a:ext cx="2446798" cy="3060700"/>
          </a:xfrm>
          <a:prstGeom prst="rect">
            <a:avLst/>
          </a:prstGeom>
        </p:spPr>
      </p:pic>
      <p:grpSp>
        <p:nvGrpSpPr>
          <p:cNvPr id="8" name="Group 7">
            <a:extLst>
              <a:ext uri="{FF2B5EF4-FFF2-40B4-BE49-F238E27FC236}">
                <a16:creationId xmlns:a16="http://schemas.microsoft.com/office/drawing/2014/main" id="{23A5CD50-F57D-4DC4-D217-3FEB23B1C549}"/>
              </a:ext>
            </a:extLst>
          </p:cNvPr>
          <p:cNvGrpSpPr/>
          <p:nvPr/>
        </p:nvGrpSpPr>
        <p:grpSpPr>
          <a:xfrm>
            <a:off x="4206241" y="866076"/>
            <a:ext cx="6885366" cy="5031576"/>
            <a:chOff x="4206241" y="866076"/>
            <a:chExt cx="6885366" cy="5031576"/>
          </a:xfrm>
        </p:grpSpPr>
        <p:pic>
          <p:nvPicPr>
            <p:cNvPr id="12" name="Picture 11" descr="A diagram illustrating the structure of the Outcome Standards. This includes the Quality Area which each has an outcome statement, Focus Areas of the Quality area, and the relevant Standards.">
              <a:extLst>
                <a:ext uri="{FF2B5EF4-FFF2-40B4-BE49-F238E27FC236}">
                  <a16:creationId xmlns:a16="http://schemas.microsoft.com/office/drawing/2014/main" id="{81908BE3-9E88-A255-683A-A163F93BA53E}"/>
                </a:ext>
              </a:extLst>
            </p:cNvPr>
            <p:cNvPicPr>
              <a:picLocks noChangeAspect="1"/>
            </p:cNvPicPr>
            <p:nvPr/>
          </p:nvPicPr>
          <p:blipFill>
            <a:blip r:embed="rId5" cstate="print">
              <a:extLst>
                <a:ext uri="{28A0092B-C50C-407E-A947-70E740481C1C}">
                  <a14:useLocalDpi xmlns:a14="http://schemas.microsoft.com/office/drawing/2010/main"/>
                </a:ext>
              </a:extLst>
            </a:blip>
            <a:srcRect r="12441"/>
            <a:stretch>
              <a:fillRect/>
            </a:stretch>
          </p:blipFill>
          <p:spPr>
            <a:xfrm>
              <a:off x="4206241" y="866076"/>
              <a:ext cx="5930529" cy="5031576"/>
            </a:xfrm>
            <a:prstGeom prst="rect">
              <a:avLst/>
            </a:prstGeom>
          </p:spPr>
        </p:pic>
        <p:pic>
          <p:nvPicPr>
            <p:cNvPr id="13" name="Picture 12" descr="A diagram illustrating the structure of the Outcome Standards. This includes the Quality Area which each has an outcome statement, Focus Areas of the Quality area, and the relevant Standards.">
              <a:extLst>
                <a:ext uri="{FF2B5EF4-FFF2-40B4-BE49-F238E27FC236}">
                  <a16:creationId xmlns:a16="http://schemas.microsoft.com/office/drawing/2014/main" id="{834AB56C-02B1-42C5-E084-3C5EE8DD9943}"/>
                </a:ext>
              </a:extLst>
            </p:cNvPr>
            <p:cNvPicPr>
              <a:picLocks noChangeAspect="1"/>
            </p:cNvPicPr>
            <p:nvPr/>
          </p:nvPicPr>
          <p:blipFill>
            <a:blip r:embed="rId6" cstate="print">
              <a:extLst>
                <a:ext uri="{28A0092B-C50C-407E-A947-70E740481C1C}">
                  <a14:useLocalDpi xmlns:a14="http://schemas.microsoft.com/office/drawing/2010/main"/>
                </a:ext>
              </a:extLst>
            </a:blip>
            <a:srcRect r="-13311"/>
            <a:stretch>
              <a:fillRect/>
            </a:stretch>
          </p:blipFill>
          <p:spPr>
            <a:xfrm>
              <a:off x="10136777" y="866076"/>
              <a:ext cx="954830" cy="4450507"/>
            </a:xfrm>
            <a:prstGeom prst="rect">
              <a:avLst/>
            </a:prstGeom>
          </p:spPr>
        </p:pic>
      </p:grpSp>
      <p:pic>
        <p:nvPicPr>
          <p:cNvPr id="2" name="Picture 1" descr="A black and white logo&#10;&#10;AI-generated content may be incorrect.">
            <a:extLst>
              <a:ext uri="{FF2B5EF4-FFF2-40B4-BE49-F238E27FC236}">
                <a16:creationId xmlns:a16="http://schemas.microsoft.com/office/drawing/2014/main" id="{BC8FDD48-1BA3-82DF-43A8-E35B943EFFC8}"/>
              </a:ext>
            </a:extLst>
          </p:cNvPr>
          <p:cNvPicPr>
            <a:picLocks noChangeAspect="1"/>
          </p:cNvPicPr>
          <p:nvPr/>
        </p:nvPicPr>
        <p:blipFill>
          <a:blip r:embed="rId7"/>
          <a:stretch>
            <a:fillRect/>
          </a:stretch>
        </p:blipFill>
        <p:spPr>
          <a:xfrm>
            <a:off x="10831084" y="6467643"/>
            <a:ext cx="890452" cy="212047"/>
          </a:xfrm>
          <a:prstGeom prst="rect">
            <a:avLst/>
          </a:prstGeom>
        </p:spPr>
      </p:pic>
    </p:spTree>
    <p:extLst>
      <p:ext uri="{BB962C8B-B14F-4D97-AF65-F5344CB8AC3E}">
        <p14:creationId xmlns:p14="http://schemas.microsoft.com/office/powerpoint/2010/main" val="173019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9628C9161B7240873009A255635757" ma:contentTypeVersion="23" ma:contentTypeDescription="Create a new document." ma:contentTypeScope="" ma:versionID="35d0bcb18fd16238ab6c05d70ac3c637">
  <xsd:schema xmlns:xsd="http://www.w3.org/2001/XMLSchema" xmlns:xs="http://www.w3.org/2001/XMLSchema" xmlns:p="http://schemas.microsoft.com/office/2006/metadata/properties" xmlns:ns1="http://schemas.microsoft.com/sharepoint/v3" xmlns:ns2="1ca1fbed-5d87-4e5b-8d7f-0de031c32075" xmlns:ns3="6cecd733-34d5-425b-8041-9161b6f347cb" targetNamespace="http://schemas.microsoft.com/office/2006/metadata/properties" ma:root="true" ma:fieldsID="18e27b15690ee79fe70be909942bec75" ns1:_="" ns2:_="" ns3:_="">
    <xsd:import namespace="http://schemas.microsoft.com/sharepoint/v3"/>
    <xsd:import namespace="1ca1fbed-5d87-4e5b-8d7f-0de031c32075"/>
    <xsd:import namespace="6cecd733-34d5-425b-8041-9161b6f347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1fbed-5d87-4e5b-8d7f-0de031c3207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be4929-d8e5-4834-beec-be58b76c56ad"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ecd733-34d5-425b-8041-9161b6f347c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53142db4-2704-4e72-b924-48986b8a8db7}" ma:internalName="TaxCatchAll" ma:showField="CatchAllData" ma:web="6cecd733-34d5-425b-8041-9161b6f347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ecd733-34d5-425b-8041-9161b6f347cb" xsi:nil="true"/>
    <lcf76f155ced4ddcb4097134ff3c332f xmlns="1ca1fbed-5d87-4e5b-8d7f-0de031c3207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09B2129-72D6-466C-A53A-582521D97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a1fbed-5d87-4e5b-8d7f-0de031c32075"/>
    <ds:schemaRef ds:uri="6cecd733-34d5-425b-8041-9161b6f3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7E6A14-95F7-4A4B-BA77-E41C802A809C}">
  <ds:schemaRefs>
    <ds:schemaRef ds:uri="http://schemas.microsoft.com/sharepoint/v3/contenttype/forms"/>
  </ds:schemaRefs>
</ds:datastoreItem>
</file>

<file path=customXml/itemProps3.xml><?xml version="1.0" encoding="utf-8"?>
<ds:datastoreItem xmlns:ds="http://schemas.openxmlformats.org/officeDocument/2006/customXml" ds:itemID="{FDA8DD9C-69D3-4E48-8706-2AB21110D4CB}">
  <ds:schemaRefs>
    <ds:schemaRef ds:uri="29ee51f3-dcd9-4dee-98f6-d7fa0f7b62fd"/>
    <ds:schemaRef ds:uri="b3336d2d-1b28-438b-a79e-0d3b804780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cecd733-34d5-425b-8041-9161b6f347cb"/>
    <ds:schemaRef ds:uri="1ca1fbed-5d87-4e5b-8d7f-0de031c32075"/>
    <ds:schemaRef ds:uri="http://schemas.microsoft.com/sharepoint/v3"/>
  </ds:schemaRefs>
</ds:datastoreItem>
</file>

<file path=docMetadata/LabelInfo.xml><?xml version="1.0" encoding="utf-8"?>
<clbl:labelList xmlns:clbl="http://schemas.microsoft.com/office/2020/mipLabelMetadata">
  <clbl:label id="{5f984447-0746-4b1d-ae7a-cdd457e5546f}" enabled="0" method="" siteId="{5f984447-0746-4b1d-ae7a-cdd457e5546f}" removed="1"/>
  <clbl:label id="{940342a7-de81-4f2d-83d5-6ecae4926616}" enabled="1" method="Privileged" siteId="{6a3a435d-3aa3-47a8-87fa-0e6bd220e179}" contentBits="0"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42</Slides>
  <Notes>0</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TRAINING &amp; ASSESSMENT</vt:lpstr>
      <vt:lpstr>PowerPoint Presentation</vt:lpstr>
      <vt:lpstr>ACKNOWLEDGEMENT OF COUNTRY</vt:lpstr>
      <vt:lpstr>LEARNING OBJECTIVES</vt:lpstr>
      <vt:lpstr>WHY THIS MATTERS</vt:lpstr>
      <vt:lpstr>STRUCTURE OF THE REVISED VET QUALITY FRAMEWORK</vt:lpstr>
      <vt:lpstr>THE OUTCOME STANDARDS – THE 4 QUALITY AREAS</vt:lpstr>
      <vt:lpstr>ASQA’S REGULATORY GUIDELINES TOPICS</vt:lpstr>
      <vt:lpstr>STRUCTURE OF THE OUTCOME STANDARDS</vt:lpstr>
      <vt:lpstr>KEY FOCUS AREAS OF QUALITY AREA 1</vt:lpstr>
      <vt:lpstr>TRAINING (STANDARDS 1.1 – 1.2)</vt:lpstr>
      <vt:lpstr>STANDARD 1.1 Training is engaging, well-structured and enables VET students to attain skills and knowledge consistent with the training product. </vt:lpstr>
      <vt:lpstr>STANDARD 1.1 Training is engaging, well-structured and enables VET students to attain skills and knowledge consistent with the training product. </vt:lpstr>
      <vt:lpstr>STANDARD 1.2 Engagement with industry, employer and community representatives effectively informs the industry relevance of training offered by the NVR registered training organisation.</vt:lpstr>
      <vt:lpstr>STANDARD 1.2 Engagement with industry, employer and community representatives effectively informs the industry relevance of training offered by the NVR registered training organisation.</vt:lpstr>
      <vt:lpstr>STANDARDS 1.1 &amp; 1.2</vt:lpstr>
      <vt:lpstr>SELF ASSURANCE QUESTIONS</vt:lpstr>
      <vt:lpstr>ASSESSMENT (STANDARDS 1.3 – 1.5)</vt:lpstr>
      <vt:lpstr>STANDARD 1.3 The assessment system is fit-for-purpose and consistent with the training product.</vt:lpstr>
      <vt:lpstr>STANDARD 1.3 The assessment system is fit-for-purpose and consistent with the training product.</vt:lpstr>
      <vt:lpstr>STANDARD 1.4 The assessment system ensures assessment is conducted in a way that is fair and appropriate and enables accurate assessment judgement of VET student competency.</vt:lpstr>
      <vt:lpstr>STANDARD 1.4 The assessment system ensures assessment is conducted in a way that is fair and appropriate and enables accurate assessment judgement of VET student competency.</vt:lpstr>
      <vt:lpstr>STANDARDS 1.3 &amp; 1.4</vt:lpstr>
      <vt:lpstr>SELF ASSURANCE QUESTIONS</vt:lpstr>
      <vt:lpstr>RPL &amp; CT (STANDARDS 1.6 – 1.7)</vt:lpstr>
      <vt:lpstr>STANDARD 1.6 VET students with prior skills, knowledge and competencies are supported to seek recognition of prior learning to progress through the relevant training product. </vt:lpstr>
      <vt:lpstr>STANDARD 1.6 VET students with prior skills, knowledge and competencies are supported to seek recognition of prior learning to progress through the relevant training product. </vt:lpstr>
      <vt:lpstr>STANDARD 1.7 VET students who have completed an equivalent training product are supported to obtain a credit transfer. </vt:lpstr>
      <vt:lpstr>STANDARD 1.7 VET students who have completed an equivalent training product are supported to obtain a credit transfer. </vt:lpstr>
      <vt:lpstr>STANDARDS 1.6 &amp; 1.7 </vt:lpstr>
      <vt:lpstr>SELF ASSURANCE QUESTIONS</vt:lpstr>
      <vt:lpstr>FACILITIES, RESOURCES &amp; EQUIPMENT (STANDARD 1.8)</vt:lpstr>
      <vt:lpstr>STANDARD 1.8 Facilities, resources and equipment for each training product are fit-for-purpose, safe, accessible and sufficient. </vt:lpstr>
      <vt:lpstr>STANDARD 1.8 Facilities, resources and equipment for each training product are fit-for-purpose, safe, accessible and sufficient. </vt:lpstr>
      <vt:lpstr>STANDARD 1.8 Facilities, resources and equipment for each training product are fit-for-purpose, safe, accessible and sufficient. </vt:lpstr>
      <vt:lpstr>SELF ASSURANCE QUESTIONS</vt:lpstr>
      <vt:lpstr>KNOWN RISKS TO QUALITY AREA 1</vt:lpstr>
      <vt:lpstr>WHY THIS MATTERS</vt:lpstr>
      <vt:lpstr>PRACTICAL IMPLICATIONS</vt:lpstr>
      <vt:lpstr>SUMMARY AND KEY TAKEAWAYS</vt:lpstr>
      <vt:lpstr>RESOURCES</vt:lpstr>
      <vt:lpstr>QUESTIONS? LET’S CHAT!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Candice Talbot</dc:creator>
  <cp:revision>3</cp:revision>
  <dcterms:created xsi:type="dcterms:W3CDTF">2025-07-03T11:55:34Z</dcterms:created>
  <dcterms:modified xsi:type="dcterms:W3CDTF">2025-10-22T03:26:56Z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0x010100099628C9161B7240873009A255635757</vt:lpwstr>
  </property>
  <property fmtid="{D5CDD505-2E9C-101B-9397-08002B2CF9AE}" pid="3" name="MediaServiceImageTags">
    <vt:lpwstr/>
  </property>
</Properties>
</file>