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9" r:id="rId6"/>
    <p:sldId id="260" r:id="rId7"/>
    <p:sldId id="296" r:id="rId8"/>
    <p:sldId id="312" r:id="rId9"/>
    <p:sldId id="311" r:id="rId10"/>
    <p:sldId id="310" r:id="rId11"/>
    <p:sldId id="264" r:id="rId12"/>
    <p:sldId id="265" r:id="rId13"/>
    <p:sldId id="266" r:id="rId14"/>
    <p:sldId id="267" r:id="rId15"/>
    <p:sldId id="269" r:id="rId16"/>
    <p:sldId id="270" r:id="rId17"/>
    <p:sldId id="271" r:id="rId18"/>
    <p:sldId id="272" r:id="rId19"/>
    <p:sldId id="273" r:id="rId20"/>
    <p:sldId id="274" r:id="rId21"/>
    <p:sldId id="275" r:id="rId22"/>
    <p:sldId id="277" r:id="rId23"/>
    <p:sldId id="278" r:id="rId24"/>
    <p:sldId id="297" r:id="rId25"/>
    <p:sldId id="313"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B4C"/>
    <a:srgbClr val="325EAB"/>
    <a:srgbClr val="38C0C5"/>
    <a:srgbClr val="7D4AA1"/>
    <a:srgbClr val="BE540E"/>
    <a:srgbClr val="C72686"/>
    <a:srgbClr val="077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p:restoredTop sz="96310"/>
  </p:normalViewPr>
  <p:slideViewPr>
    <p:cSldViewPr snapToGrid="0">
      <p:cViewPr varScale="1">
        <p:scale>
          <a:sx n="88" d="100"/>
          <a:sy n="88" d="100"/>
        </p:scale>
        <p:origin x="2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7FF93-F559-4BB3-B8B4-DB0821F6231E}" type="datetimeFigureOut">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CA968-400B-47E7-9BCE-4AB8E64E278E}" type="slidenum">
              <a:t>‹#›</a:t>
            </a:fld>
            <a:endParaRPr lang="en-US"/>
          </a:p>
        </p:txBody>
      </p:sp>
    </p:spTree>
    <p:extLst>
      <p:ext uri="{BB962C8B-B14F-4D97-AF65-F5344CB8AC3E}">
        <p14:creationId xmlns:p14="http://schemas.microsoft.com/office/powerpoint/2010/main" val="397595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3A0F-E7BF-2D4F-A2C4-C89523560BB1}"/>
              </a:ext>
            </a:extLst>
          </p:cNvPr>
          <p:cNvSpPr>
            <a:spLocks noGrp="1"/>
          </p:cNvSpPr>
          <p:nvPr>
            <p:ph type="ctrTitle" hasCustomPrompt="1"/>
          </p:nvPr>
        </p:nvSpPr>
        <p:spPr>
          <a:xfrm>
            <a:off x="1524000" y="2234149"/>
            <a:ext cx="9144000" cy="1275813"/>
          </a:xfrm>
        </p:spPr>
        <p:txBody>
          <a:bodyPr anchor="ctr"/>
          <a:lstStyle>
            <a:lvl1pPr algn="ctr">
              <a:defRPr sz="6000" b="1" i="0" spc="300" baseline="0">
                <a:solidFill>
                  <a:schemeClr val="bg1"/>
                </a:solidFill>
                <a:latin typeface="Arial Black" panose="020B0604020202020204" pitchFamily="34" charset="0"/>
                <a:cs typeface="Arial Black" panose="020B0604020202020204" pitchFamily="34" charset="0"/>
              </a:defRPr>
            </a:lvl1pPr>
          </a:lstStyle>
          <a:p>
            <a:r>
              <a:rPr lang="en-GB" dirty="0"/>
              <a:t>Master title style</a:t>
            </a:r>
            <a:endParaRPr lang="en-US" dirty="0"/>
          </a:p>
        </p:txBody>
      </p:sp>
      <p:sp>
        <p:nvSpPr>
          <p:cNvPr id="3" name="Subtitle 2">
            <a:extLst>
              <a:ext uri="{FF2B5EF4-FFF2-40B4-BE49-F238E27FC236}">
                <a16:creationId xmlns:a16="http://schemas.microsoft.com/office/drawing/2014/main" id="{DD70CA53-5F88-F412-9A82-922A85ACCDFB}"/>
              </a:ext>
            </a:extLst>
          </p:cNvPr>
          <p:cNvSpPr>
            <a:spLocks noGrp="1"/>
          </p:cNvSpPr>
          <p:nvPr>
            <p:ph type="subTitle" idx="1"/>
          </p:nvPr>
        </p:nvSpPr>
        <p:spPr>
          <a:xfrm>
            <a:off x="1524000" y="3602038"/>
            <a:ext cx="9144000" cy="1655762"/>
          </a:xfrm>
        </p:spPr>
        <p:txBody>
          <a:bodyPr/>
          <a:lstStyle>
            <a:lvl1pPr marL="0" indent="0" algn="ctr">
              <a:buNone/>
              <a:defRPr sz="2400" b="1" i="0" cap="all" spc="3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6630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F446-3133-894E-8D49-DAEC36A55D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F489AC-576D-899D-31A5-7E5ECAD190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C5DB07-41C9-5CA9-84D0-A0E7E61EF2B8}"/>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5" name="Footer Placeholder 4">
            <a:extLst>
              <a:ext uri="{FF2B5EF4-FFF2-40B4-BE49-F238E27FC236}">
                <a16:creationId xmlns:a16="http://schemas.microsoft.com/office/drawing/2014/main" id="{C47BB80B-6E14-7325-CD82-5DFB3ED22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8CF28-ACC0-74C9-8A43-3AE820733EE2}"/>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73810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2D820-B8E2-4A6D-12D8-1CEB78F8A1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23063F-F9A1-F0DE-1B42-C0159B81AB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36D3A0-3ECD-785C-4112-4B739E72DADD}"/>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5" name="Footer Placeholder 4">
            <a:extLst>
              <a:ext uri="{FF2B5EF4-FFF2-40B4-BE49-F238E27FC236}">
                <a16:creationId xmlns:a16="http://schemas.microsoft.com/office/drawing/2014/main" id="{743E78C7-9CB0-DAE0-F716-D4E7C1BE2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26856-89F4-7572-331F-DCD2B7839CE1}"/>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122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5E29-D829-106A-DBAF-7D4BC379ADE4}"/>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EFD2290-08D4-5487-550D-3E2C770431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C1BDCF-FB65-3056-9B00-3FEA17175AAA}"/>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5" name="Footer Placeholder 4">
            <a:extLst>
              <a:ext uri="{FF2B5EF4-FFF2-40B4-BE49-F238E27FC236}">
                <a16:creationId xmlns:a16="http://schemas.microsoft.com/office/drawing/2014/main" id="{BA2F05ED-4868-2D14-21C2-9D1E4D2F3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6BFC1-20AC-F2A7-714D-99E07BBB9EF3}"/>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71803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4EE6-354E-345C-35E4-C58451E7775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18B755-B972-1C09-3AD2-6011EFC8CE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7148DE-CE8D-D6D0-BC3F-D147C717D698}"/>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5" name="Footer Placeholder 4">
            <a:extLst>
              <a:ext uri="{FF2B5EF4-FFF2-40B4-BE49-F238E27FC236}">
                <a16:creationId xmlns:a16="http://schemas.microsoft.com/office/drawing/2014/main" id="{77ACCEDA-5B24-26EC-8AE4-77E6769E4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72A41-5A47-36BD-7146-578FF8D65E43}"/>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5823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6EAB-BD62-C218-6A1B-CA1E570243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80BE20-EFE4-BAC8-B90F-5DBC62861C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EABA6C7-17AF-D299-00C2-73F3FC005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22B573A-E900-1398-C782-631C007996D7}"/>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6" name="Footer Placeholder 5">
            <a:extLst>
              <a:ext uri="{FF2B5EF4-FFF2-40B4-BE49-F238E27FC236}">
                <a16:creationId xmlns:a16="http://schemas.microsoft.com/office/drawing/2014/main" id="{B79B216A-45D0-B345-5B56-1D96372F7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14EBE-06AC-39A7-4C68-76300004F121}"/>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5983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9119-3AC4-1BB2-662A-1A7A331171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E1B0D3-F4E2-EB7F-BD0E-3A3EAAACF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EF39E5-05C6-711A-2442-ECDDA1D053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17CB68C-653B-C8E5-9109-704BA3C9E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078ED6-A0C2-A203-08CA-0869E4F1B4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C6DA41-CB77-3F63-5958-893425932344}"/>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8" name="Footer Placeholder 7">
            <a:extLst>
              <a:ext uri="{FF2B5EF4-FFF2-40B4-BE49-F238E27FC236}">
                <a16:creationId xmlns:a16="http://schemas.microsoft.com/office/drawing/2014/main" id="{CF2A48F4-2EEC-65EC-6053-0683D0CFD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9E6FB7-2575-A79C-6022-AD8BE02F9B9C}"/>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380905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2588-E3EB-9B47-2913-B4656BAADD8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DC512E-01BC-9CFE-B556-497802F2044D}"/>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4" name="Footer Placeholder 3">
            <a:extLst>
              <a:ext uri="{FF2B5EF4-FFF2-40B4-BE49-F238E27FC236}">
                <a16:creationId xmlns:a16="http://schemas.microsoft.com/office/drawing/2014/main" id="{87EE8226-C027-67D0-137E-B6DED9903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7157A-F03D-132E-7D97-3EAD0DEF40CA}"/>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81827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752F6-56C4-AA38-E675-8041E8CCBA5D}"/>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3" name="Footer Placeholder 2">
            <a:extLst>
              <a:ext uri="{FF2B5EF4-FFF2-40B4-BE49-F238E27FC236}">
                <a16:creationId xmlns:a16="http://schemas.microsoft.com/office/drawing/2014/main" id="{022DA226-9F65-2786-5D8F-61B6C27F7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B3F16-C283-004B-1257-7F2E0A3D875C}"/>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113975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EF45-91A4-CC34-57CC-D13A3E5D8B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7C14D2-1AB4-9C1D-BAA9-01DD196E3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8C3086-4861-1824-EA11-1443DFB9E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AC7315-14F4-C5E3-3628-B129D0AA3CA0}"/>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6" name="Footer Placeholder 5">
            <a:extLst>
              <a:ext uri="{FF2B5EF4-FFF2-40B4-BE49-F238E27FC236}">
                <a16:creationId xmlns:a16="http://schemas.microsoft.com/office/drawing/2014/main" id="{1A4E3B33-7102-4EE5-422B-C7390CFDC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20259-6B18-3693-609C-A86AE02E7418}"/>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47461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03BC-5C55-6806-6E1C-E3DC89092F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286E0E-E78B-ACCE-86F1-2E9E8198E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B634C-925D-B6FE-8F03-19EFF564D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B8906-4E64-2614-26D7-0B66C5AE1FC3}"/>
              </a:ext>
            </a:extLst>
          </p:cNvPr>
          <p:cNvSpPr>
            <a:spLocks noGrp="1"/>
          </p:cNvSpPr>
          <p:nvPr>
            <p:ph type="dt" sz="half" idx="10"/>
          </p:nvPr>
        </p:nvSpPr>
        <p:spPr/>
        <p:txBody>
          <a:bodyPr/>
          <a:lstStyle/>
          <a:p>
            <a:fld id="{08975343-C9A9-D442-A2C7-B754140AC692}" type="datetimeFigureOut">
              <a:rPr lang="en-US" smtClean="0"/>
              <a:t>10/14/2025</a:t>
            </a:fld>
            <a:endParaRPr lang="en-US"/>
          </a:p>
        </p:txBody>
      </p:sp>
      <p:sp>
        <p:nvSpPr>
          <p:cNvPr id="6" name="Footer Placeholder 5">
            <a:extLst>
              <a:ext uri="{FF2B5EF4-FFF2-40B4-BE49-F238E27FC236}">
                <a16:creationId xmlns:a16="http://schemas.microsoft.com/office/drawing/2014/main" id="{DA1CCDD7-D6CA-498D-AB22-FA062D78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21E96-FB02-5A02-7F11-7E4F813475C5}"/>
              </a:ext>
            </a:extLst>
          </p:cNvPr>
          <p:cNvSpPr>
            <a:spLocks noGrp="1"/>
          </p:cNvSpPr>
          <p:nvPr>
            <p:ph type="sldNum" sz="quarter" idx="12"/>
          </p:nvPr>
        </p:nvSpPr>
        <p:spPr/>
        <p:txBody>
          <a:bodyPr/>
          <a:lstStyle/>
          <a:p>
            <a:fld id="{09F9D55F-A261-4B49-ADF4-D990BC2EF367}" type="slidenum">
              <a:rPr lang="en-US" smtClean="0"/>
              <a:t>‹#›</a:t>
            </a:fld>
            <a:endParaRPr lang="en-US"/>
          </a:p>
        </p:txBody>
      </p:sp>
    </p:spTree>
    <p:extLst>
      <p:ext uri="{BB962C8B-B14F-4D97-AF65-F5344CB8AC3E}">
        <p14:creationId xmlns:p14="http://schemas.microsoft.com/office/powerpoint/2010/main" val="272419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8C37A-F577-CF8E-9A05-747B74E0F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BFECA7-8FC2-A1CA-55E8-36221D2F4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918B93D-6CFB-B1C0-3625-51B28238E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Arial" panose="020B0604020202020204" pitchFamily="34" charset="0"/>
              </a:defRPr>
            </a:lvl1pPr>
          </a:lstStyle>
          <a:p>
            <a:fld id="{08975343-C9A9-D442-A2C7-B754140AC692}" type="datetimeFigureOut">
              <a:rPr lang="en-US" smtClean="0"/>
              <a:pPr/>
              <a:t>10/14/2025</a:t>
            </a:fld>
            <a:endParaRPr lang="en-US" dirty="0"/>
          </a:p>
        </p:txBody>
      </p:sp>
      <p:sp>
        <p:nvSpPr>
          <p:cNvPr id="5" name="Footer Placeholder 4">
            <a:extLst>
              <a:ext uri="{FF2B5EF4-FFF2-40B4-BE49-F238E27FC236}">
                <a16:creationId xmlns:a16="http://schemas.microsoft.com/office/drawing/2014/main" id="{CDCEFD3B-9442-3303-9E11-321DAC97C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A526F70-BA87-9D15-176F-1E1EE037C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rial" panose="020B0604020202020204" pitchFamily="34" charset="0"/>
              </a:defRPr>
            </a:lvl1pPr>
          </a:lstStyle>
          <a:p>
            <a:fld id="{09F9D55F-A261-4B49-ADF4-D990BC2EF367}" type="slidenum">
              <a:rPr lang="en-US" smtClean="0"/>
              <a:pPr/>
              <a:t>‹#›</a:t>
            </a:fld>
            <a:endParaRPr lang="en-US" dirty="0"/>
          </a:p>
        </p:txBody>
      </p:sp>
    </p:spTree>
    <p:extLst>
      <p:ext uri="{BB962C8B-B14F-4D97-AF65-F5344CB8AC3E}">
        <p14:creationId xmlns:p14="http://schemas.microsoft.com/office/powerpoint/2010/main" val="131826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www.dewr.gov.au/download/7025/national-vet-data-policy/32426/national-vet-data-policy/pdf" TargetMode="External"/><Relationship Id="rId13" Type="http://schemas.openxmlformats.org/officeDocument/2006/relationships/hyperlink" Target="https://www.asqa.gov.au/sites/default/files/2025-06/Practice%20Guide%20-%20Continuous%20Improvement.pdf" TargetMode="External"/><Relationship Id="rId3" Type="http://schemas.openxmlformats.org/officeDocument/2006/relationships/hyperlink" Target="https://www.legislation.gov.au/C2011A00012/latest/text" TargetMode="External"/><Relationship Id="rId7" Type="http://schemas.openxmlformats.org/officeDocument/2006/relationships/hyperlink" Target="https://www.legislation.gov.au/F2020L01517/asmade/text" TargetMode="External"/><Relationship Id="rId12" Type="http://schemas.openxmlformats.org/officeDocument/2006/relationships/hyperlink" Target="https://www.asqa.gov.au/sites/default/files/2025-06/Practice%20Guide%20-%20Risk%20Management.pdf"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legislation.gov.au/F2021L01040/latest/text" TargetMode="External"/><Relationship Id="rId11" Type="http://schemas.openxmlformats.org/officeDocument/2006/relationships/hyperlink" Target="https://www.asqa.gov.au/sites/default/files/2025-06/Practice%20Guide%20-%20Fit%20and%20Proper%20Person%20Requirements.pdf" TargetMode="External"/><Relationship Id="rId5" Type="http://schemas.openxmlformats.org/officeDocument/2006/relationships/hyperlink" Target="https://www.legislation.gov.au/F2025L00355/asmade/text" TargetMode="External"/><Relationship Id="rId10" Type="http://schemas.openxmlformats.org/officeDocument/2006/relationships/hyperlink" Target="https://www.asqa.gov.au/sites/default/files/2025-06/Practice%20Guide%20-%20Leadership%20and%20Accountability.pdf" TargetMode="External"/><Relationship Id="rId4" Type="http://schemas.openxmlformats.org/officeDocument/2006/relationships/hyperlink" Target="https://www.legislation.gov.au/F2025L00354/asmade/text" TargetMode="External"/><Relationship Id="rId9" Type="http://schemas.openxmlformats.org/officeDocument/2006/relationships/hyperlink" Target="https://www.asqa.gov.au/sites/default/files/2024-03/ASQA%20Fit%20and%20Proper%20Person%20Declaration.docx" TargetMode="Externa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au.linkedin.com/company/hawkeyeconsultancyau" TargetMode="External"/><Relationship Id="rId3" Type="http://schemas.openxmlformats.org/officeDocument/2006/relationships/hyperlink" Target="https://www.hawkeyeconsultancy.com.au/" TargetMode="External"/><Relationship Id="rId7" Type="http://schemas.openxmlformats.org/officeDocument/2006/relationships/image" Target="../media/image33.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instagram.com/hawkeyeconsultancy/?hl=en" TargetMode="External"/><Relationship Id="rId5" Type="http://schemas.openxmlformats.org/officeDocument/2006/relationships/image" Target="../media/image32.emf"/><Relationship Id="rId10" Type="http://schemas.openxmlformats.org/officeDocument/2006/relationships/image" Target="../media/image3.png"/><Relationship Id="rId4" Type="http://schemas.openxmlformats.org/officeDocument/2006/relationships/hyperlink" Target="https://www.facebook.com/Hawkeyeconsultancyau/" TargetMode="External"/><Relationship Id="rId9"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aqf.edu.au/" TargetMode="External"/><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dewr.gov.au/standards-for-rtos" TargetMode="External"/><Relationship Id="rId11" Type="http://schemas.openxmlformats.org/officeDocument/2006/relationships/image" Target="../media/image14.png"/><Relationship Id="rId5" Type="http://schemas.openxmlformats.org/officeDocument/2006/relationships/hyperlink" Target="https://www.legislation.gov.au/Details/F2021C01014" TargetMode="External"/><Relationship Id="rId10" Type="http://schemas.openxmlformats.org/officeDocument/2006/relationships/image" Target="../media/image13.png"/><Relationship Id="rId4" Type="http://schemas.openxmlformats.org/officeDocument/2006/relationships/hyperlink" Target="https://www.legislation.gov.au/Details/F2020L01517"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8.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264B2C-4783-27FB-DB65-2D8B14B23EBA}"/>
              </a:ext>
            </a:extLst>
          </p:cNvPr>
          <p:cNvSpPr>
            <a:spLocks noGrp="1"/>
          </p:cNvSpPr>
          <p:nvPr>
            <p:ph type="subTitle" idx="1"/>
          </p:nvPr>
        </p:nvSpPr>
        <p:spPr>
          <a:xfrm>
            <a:off x="1524000" y="4170211"/>
            <a:ext cx="9144000" cy="505267"/>
          </a:xfrm>
        </p:spPr>
        <p:txBody>
          <a:bodyPr anchor="ctr">
            <a:normAutofit/>
          </a:bodyPr>
          <a:lstStyle/>
          <a:p>
            <a:r>
              <a:rPr lang="en-AU" sz="1800" noProof="0" dirty="0"/>
              <a:t>HAWKEYE ACADEMY</a:t>
            </a:r>
          </a:p>
        </p:txBody>
      </p:sp>
      <p:sp>
        <p:nvSpPr>
          <p:cNvPr id="7" name="Title 5">
            <a:extLst>
              <a:ext uri="{FF2B5EF4-FFF2-40B4-BE49-F238E27FC236}">
                <a16:creationId xmlns:a16="http://schemas.microsoft.com/office/drawing/2014/main" id="{C557AC98-A5A1-BFFA-5F88-A559B5C3AC4F}"/>
              </a:ext>
            </a:extLst>
          </p:cNvPr>
          <p:cNvSpPr>
            <a:spLocks noGrp="1"/>
          </p:cNvSpPr>
          <p:nvPr>
            <p:ph type="ctrTitle"/>
          </p:nvPr>
        </p:nvSpPr>
        <p:spPr>
          <a:xfrm>
            <a:off x="1524000" y="2668864"/>
            <a:ext cx="9144000" cy="1275813"/>
          </a:xfrm>
        </p:spPr>
        <p:txBody>
          <a:bodyPr/>
          <a:lstStyle/>
          <a:p>
            <a:r>
              <a:rPr lang="en-AU" noProof="0" dirty="0"/>
              <a:t>GOVERNANCE</a:t>
            </a:r>
          </a:p>
        </p:txBody>
      </p:sp>
      <p:sp>
        <p:nvSpPr>
          <p:cNvPr id="9" name="Title 1">
            <a:extLst>
              <a:ext uri="{FF2B5EF4-FFF2-40B4-BE49-F238E27FC236}">
                <a16:creationId xmlns:a16="http://schemas.microsoft.com/office/drawing/2014/main" id="{415FD304-214E-4384-8B9D-A04B81FA1977}"/>
              </a:ext>
            </a:extLst>
          </p:cNvPr>
          <p:cNvSpPr txBox="1">
            <a:spLocks/>
          </p:cNvSpPr>
          <p:nvPr/>
        </p:nvSpPr>
        <p:spPr>
          <a:xfrm>
            <a:off x="4179570" y="1809380"/>
            <a:ext cx="3832860" cy="633950"/>
          </a:xfrm>
          <a:prstGeom prst="rect">
            <a:avLst/>
          </a:prstGeom>
          <a:solidFill>
            <a:srgbClr val="38C0C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000" b="1" cap="all" spc="300" noProof="0" dirty="0">
                <a:solidFill>
                  <a:schemeClr val="bg1"/>
                </a:solidFill>
                <a:latin typeface="Arial Black" panose="020B0604020202020204" pitchFamily="34" charset="0"/>
                <a:cs typeface="Arial Black" panose="020B0604020202020204" pitchFamily="34" charset="0"/>
              </a:rPr>
              <a:t>QUALITY AREA 4</a:t>
            </a:r>
          </a:p>
        </p:txBody>
      </p:sp>
      <p:cxnSp>
        <p:nvCxnSpPr>
          <p:cNvPr id="11" name="Straight Connector 10">
            <a:extLst>
              <a:ext uri="{FF2B5EF4-FFF2-40B4-BE49-F238E27FC236}">
                <a16:creationId xmlns:a16="http://schemas.microsoft.com/office/drawing/2014/main" id="{B3114359-77E3-D7C2-9DAA-14B7117AECBB}"/>
              </a:ext>
            </a:extLst>
          </p:cNvPr>
          <p:cNvCxnSpPr>
            <a:cxnSpLocks/>
          </p:cNvCxnSpPr>
          <p:nvPr/>
        </p:nvCxnSpPr>
        <p:spPr>
          <a:xfrm>
            <a:off x="2163581" y="3908685"/>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Subtitle 2">
            <a:extLst>
              <a:ext uri="{FF2B5EF4-FFF2-40B4-BE49-F238E27FC236}">
                <a16:creationId xmlns:a16="http://schemas.microsoft.com/office/drawing/2014/main" id="{77C29567-EF96-F2DF-A3A2-341BB0B2C8ED}"/>
              </a:ext>
            </a:extLst>
          </p:cNvPr>
          <p:cNvSpPr txBox="1">
            <a:spLocks/>
          </p:cNvSpPr>
          <p:nvPr/>
        </p:nvSpPr>
        <p:spPr>
          <a:xfrm>
            <a:off x="579619" y="5774159"/>
            <a:ext cx="4558438" cy="505267"/>
          </a:xfrm>
          <a:prstGeom prst="rect">
            <a:avLst/>
          </a:prstGeo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i="0" kern="1200" cap="all" spc="3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AU" sz="1200" b="0" noProof="0" dirty="0"/>
              <a:t>PRESENTED BY</a:t>
            </a:r>
            <a:br>
              <a:rPr lang="en-AU" sz="1200" b="0" noProof="0" dirty="0"/>
            </a:br>
            <a:r>
              <a:rPr lang="en-AU" sz="1200" noProof="0" dirty="0"/>
              <a:t>Michelle Kawale (junior consultant)</a:t>
            </a:r>
          </a:p>
        </p:txBody>
      </p:sp>
      <p:pic>
        <p:nvPicPr>
          <p:cNvPr id="2" name="Picture 1" descr="A black and white logo&#10;&#10;AI-generated content may be incorrect.">
            <a:extLst>
              <a:ext uri="{FF2B5EF4-FFF2-40B4-BE49-F238E27FC236}">
                <a16:creationId xmlns:a16="http://schemas.microsoft.com/office/drawing/2014/main" id="{FA2A351F-68D3-5EFB-1E88-1D7F55D9B6CC}"/>
              </a:ext>
            </a:extLst>
          </p:cNvPr>
          <p:cNvPicPr>
            <a:picLocks noChangeAspect="1"/>
          </p:cNvPicPr>
          <p:nvPr/>
        </p:nvPicPr>
        <p:blipFill>
          <a:blip r:embed="rId3"/>
          <a:stretch>
            <a:fillRect/>
          </a:stretch>
        </p:blipFill>
        <p:spPr>
          <a:xfrm>
            <a:off x="8752114" y="6017261"/>
            <a:ext cx="1276306" cy="303931"/>
          </a:xfrm>
          <a:prstGeom prst="rect">
            <a:avLst/>
          </a:prstGeom>
        </p:spPr>
      </p:pic>
    </p:spTree>
    <p:extLst>
      <p:ext uri="{BB962C8B-B14F-4D97-AF65-F5344CB8AC3E}">
        <p14:creationId xmlns:p14="http://schemas.microsoft.com/office/powerpoint/2010/main" val="89459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CB3E62-93A9-13D8-F3B3-1129494937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D45660-4AE6-1ACC-C583-007ABDFCB6D2}"/>
              </a:ext>
            </a:extLst>
          </p:cNvPr>
          <p:cNvSpPr>
            <a:spLocks noGrp="1"/>
          </p:cNvSpPr>
          <p:nvPr>
            <p:ph type="title"/>
          </p:nvPr>
        </p:nvSpPr>
        <p:spPr>
          <a:xfrm>
            <a:off x="1100392" y="90082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WHO IS A GOVERNING PERSON?</a:t>
            </a:r>
          </a:p>
        </p:txBody>
      </p:sp>
      <p:sp>
        <p:nvSpPr>
          <p:cNvPr id="2" name="Content Placeholder 2">
            <a:extLst>
              <a:ext uri="{FF2B5EF4-FFF2-40B4-BE49-F238E27FC236}">
                <a16:creationId xmlns:a16="http://schemas.microsoft.com/office/drawing/2014/main" id="{FFFB4FD7-E9F1-0CA2-07A6-E8B530B40F38}"/>
              </a:ext>
            </a:extLst>
          </p:cNvPr>
          <p:cNvSpPr txBox="1">
            <a:spLocks/>
          </p:cNvSpPr>
          <p:nvPr/>
        </p:nvSpPr>
        <p:spPr>
          <a:xfrm>
            <a:off x="1100393" y="3310105"/>
            <a:ext cx="5114670" cy="26040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600" b="1" noProof="0" dirty="0">
                <a:solidFill>
                  <a:srgbClr val="325EAB"/>
                </a:solidFill>
                <a:latin typeface="Arial Black" panose="020B0604020202020204" pitchFamily="34" charset="0"/>
                <a:cs typeface="Arial Black" panose="020B0604020202020204" pitchFamily="34" charset="0"/>
              </a:rPr>
              <a:t>Executive officer </a:t>
            </a:r>
            <a:r>
              <a:rPr lang="en-AU" sz="1600" noProof="0" dirty="0">
                <a:solidFill>
                  <a:srgbClr val="4A4B4C"/>
                </a:solidFill>
                <a:cs typeface="Arial" panose="020B0604020202020204" pitchFamily="34" charset="0"/>
              </a:rPr>
              <a:t>means:</a:t>
            </a:r>
          </a:p>
          <a:p>
            <a:pPr marL="342900" indent="-342900" fontAlgn="base">
              <a:buFont typeface="+mj-lt"/>
              <a:buAutoNum type="alphaLcPeriod"/>
            </a:pPr>
            <a:r>
              <a:rPr lang="en-AU" sz="1600" noProof="0" dirty="0">
                <a:solidFill>
                  <a:srgbClr val="4A4B4C"/>
                </a:solidFill>
                <a:cs typeface="Arial" panose="020B0604020202020204" pitchFamily="34" charset="0"/>
              </a:rPr>
              <a:t>a person, by whatever name called and whether or not a director of the organisation, who is </a:t>
            </a:r>
            <a:r>
              <a:rPr lang="en-AU" sz="1600" noProof="0" dirty="0">
                <a:solidFill>
                  <a:srgbClr val="38C0C5"/>
                </a:solidFill>
                <a:cs typeface="Arial" panose="020B0604020202020204" pitchFamily="34" charset="0"/>
              </a:rPr>
              <a:t>concerned in, or takes part in, the management of the organisation</a:t>
            </a:r>
            <a:r>
              <a:rPr lang="en-AU" sz="1600" noProof="0" dirty="0">
                <a:solidFill>
                  <a:srgbClr val="4A4B4C"/>
                </a:solidFill>
                <a:cs typeface="Arial" panose="020B0604020202020204" pitchFamily="34" charset="0"/>
              </a:rPr>
              <a:t>; or</a:t>
            </a:r>
          </a:p>
          <a:p>
            <a:pPr marL="342900" indent="-342900" fontAlgn="base">
              <a:buFont typeface="+mj-lt"/>
              <a:buAutoNum type="alphaLcPeriod"/>
            </a:pPr>
            <a:r>
              <a:rPr lang="en-AU" sz="1600" noProof="0" dirty="0">
                <a:solidFill>
                  <a:srgbClr val="4A4B4C"/>
                </a:solidFill>
                <a:cs typeface="Arial" panose="020B0604020202020204" pitchFamily="34" charset="0"/>
              </a:rPr>
              <a:t>if a body corporate:</a:t>
            </a:r>
          </a:p>
          <a:p>
            <a:pPr marL="747450" indent="-400050" fontAlgn="base">
              <a:buFont typeface="+mj-lt"/>
              <a:buAutoNum type="romanLcPeriod"/>
            </a:pPr>
            <a:r>
              <a:rPr lang="en-AU" sz="1600" noProof="0" dirty="0">
                <a:solidFill>
                  <a:srgbClr val="4A4B4C"/>
                </a:solidFill>
                <a:cs typeface="Arial" panose="020B0604020202020204" pitchFamily="34" charset="0"/>
              </a:rPr>
              <a:t>a person who, … owns 15% or more of the organisation; or</a:t>
            </a:r>
          </a:p>
          <a:p>
            <a:pPr marL="747450" indent="-400050" fontAlgn="base">
              <a:buFont typeface="+mj-lt"/>
              <a:buAutoNum type="romanLcPeriod"/>
            </a:pPr>
            <a:r>
              <a:rPr lang="en-AU" sz="1600" noProof="0" dirty="0">
                <a:solidFill>
                  <a:srgbClr val="4A4B4C"/>
                </a:solidFill>
                <a:cs typeface="Arial" panose="020B0604020202020204" pitchFamily="34" charset="0"/>
              </a:rPr>
              <a:t>a person who, … is entitled to receive 15% or more of dividends paid by the organisation; </a:t>
            </a:r>
          </a:p>
        </p:txBody>
      </p:sp>
      <p:sp>
        <p:nvSpPr>
          <p:cNvPr id="5" name="Content Placeholder 2">
            <a:extLst>
              <a:ext uri="{FF2B5EF4-FFF2-40B4-BE49-F238E27FC236}">
                <a16:creationId xmlns:a16="http://schemas.microsoft.com/office/drawing/2014/main" id="{33F6F2CF-FC5C-9EC4-B8D8-D11ED0917266}"/>
              </a:ext>
            </a:extLst>
          </p:cNvPr>
          <p:cNvSpPr txBox="1">
            <a:spLocks/>
          </p:cNvSpPr>
          <p:nvPr/>
        </p:nvSpPr>
        <p:spPr>
          <a:xfrm>
            <a:off x="6872748" y="3310105"/>
            <a:ext cx="2742740" cy="26040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AU" sz="1600" b="1" noProof="0" dirty="0">
                <a:solidFill>
                  <a:srgbClr val="325EAB"/>
                </a:solidFill>
                <a:latin typeface="Arial Black" panose="020B0604020202020204" pitchFamily="34" charset="0"/>
                <a:cs typeface="Arial Black" panose="020B0604020202020204" pitchFamily="34" charset="0"/>
              </a:rPr>
              <a:t>High managerial agent </a:t>
            </a:r>
            <a:r>
              <a:rPr lang="en-AU" sz="1600" noProof="0" dirty="0">
                <a:solidFill>
                  <a:srgbClr val="4A4B4C"/>
                </a:solidFill>
                <a:cs typeface="Arial" panose="020B0604020202020204" pitchFamily="34" charset="0"/>
              </a:rPr>
              <a:t>means an employee or agent of the organisation with duties of such responsibility that his or her </a:t>
            </a:r>
            <a:r>
              <a:rPr lang="en-AU" sz="1600" noProof="0" dirty="0">
                <a:solidFill>
                  <a:srgbClr val="38C0C5"/>
                </a:solidFill>
                <a:cs typeface="Arial" panose="020B0604020202020204" pitchFamily="34" charset="0"/>
              </a:rPr>
              <a:t>conduct may fairly be assumed to represent the organisation </a:t>
            </a:r>
            <a:r>
              <a:rPr lang="en-AU" sz="1600" noProof="0" dirty="0">
                <a:solidFill>
                  <a:srgbClr val="4A4B4C"/>
                </a:solidFill>
                <a:cs typeface="Arial" panose="020B0604020202020204" pitchFamily="34" charset="0"/>
              </a:rPr>
              <a:t>in relation to the business of providing courses. </a:t>
            </a:r>
            <a:r>
              <a:rPr lang="en-AU" sz="1600" i="1" noProof="0" dirty="0">
                <a:solidFill>
                  <a:srgbClr val="4A4B4C"/>
                </a:solidFill>
                <a:cs typeface="Arial" panose="020B0604020202020204" pitchFamily="34" charset="0"/>
              </a:rPr>
              <a:t>(National Vocational Education and Training Regulator Act 2011)</a:t>
            </a:r>
          </a:p>
          <a:p>
            <a:pPr marL="0" indent="0" fontAlgn="base">
              <a:buFont typeface="Arial" panose="020B0604020202020204" pitchFamily="34" charset="0"/>
              <a:buNone/>
            </a:pPr>
            <a:endParaRPr lang="en-AU" sz="1600" noProof="0" dirty="0">
              <a:solidFill>
                <a:srgbClr val="4A4B4C"/>
              </a:solidFill>
              <a:cs typeface="Arial" panose="020B0604020202020204" pitchFamily="34" charset="0"/>
            </a:endParaRPr>
          </a:p>
        </p:txBody>
      </p:sp>
      <p:cxnSp>
        <p:nvCxnSpPr>
          <p:cNvPr id="6" name="Straight Connector 5">
            <a:extLst>
              <a:ext uri="{FF2B5EF4-FFF2-40B4-BE49-F238E27FC236}">
                <a16:creationId xmlns:a16="http://schemas.microsoft.com/office/drawing/2014/main" id="{F8C6B0E6-19CA-199D-4182-F8B38979F762}"/>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D6AA9843-F7BE-06B4-BA31-862AF12DD906}"/>
              </a:ext>
            </a:extLst>
          </p:cNvPr>
          <p:cNvSpPr>
            <a:spLocks noGrp="1"/>
          </p:cNvSpPr>
          <p:nvPr>
            <p:ph idx="1"/>
          </p:nvPr>
        </p:nvSpPr>
        <p:spPr>
          <a:xfrm>
            <a:off x="1100393" y="1992281"/>
            <a:ext cx="9343770" cy="983337"/>
          </a:xfrm>
          <a:noFill/>
        </p:spPr>
        <p:txBody>
          <a:bodyPr lIns="251999" rIns="251999" anchor="ctr">
            <a:normAutofit/>
          </a:bodyPr>
          <a:lstStyle/>
          <a:p>
            <a:pPr marL="0" indent="0" fontAlgn="base">
              <a:buNone/>
            </a:pPr>
            <a:r>
              <a:rPr lang="en-AU" sz="1600" b="1" noProof="0" dirty="0">
                <a:solidFill>
                  <a:srgbClr val="325EAB"/>
                </a:solidFill>
                <a:latin typeface="Arial Black" panose="020B0604020202020204" pitchFamily="34" charset="0"/>
                <a:cs typeface="Arial Black" panose="020B0604020202020204" pitchFamily="34" charset="0"/>
              </a:rPr>
              <a:t>Governing person </a:t>
            </a:r>
            <a:r>
              <a:rPr lang="en-AU" sz="1600" noProof="0" dirty="0">
                <a:solidFill>
                  <a:srgbClr val="4A4B4C"/>
                </a:solidFill>
                <a:cs typeface="Arial" panose="020B0604020202020204" pitchFamily="34" charset="0"/>
              </a:rPr>
              <a:t>means any person responsible for </a:t>
            </a:r>
            <a:r>
              <a:rPr lang="en-AU" sz="1600" noProof="0" dirty="0">
                <a:solidFill>
                  <a:srgbClr val="38C0C5"/>
                </a:solidFill>
                <a:cs typeface="Arial" panose="020B0604020202020204" pitchFamily="34" charset="0"/>
              </a:rPr>
              <a:t>overseeing, directing, or exercising</a:t>
            </a:r>
            <a:r>
              <a:rPr lang="en-AU" sz="1600" noProof="0" dirty="0">
                <a:solidFill>
                  <a:schemeClr val="bg1"/>
                </a:solidFill>
                <a:cs typeface="Arial" panose="020B0604020202020204" pitchFamily="34" charset="0"/>
              </a:rPr>
              <a:t> </a:t>
            </a:r>
            <a:r>
              <a:rPr lang="en-AU" sz="1600" noProof="0" dirty="0">
                <a:solidFill>
                  <a:srgbClr val="4A4B4C"/>
                </a:solidFill>
                <a:cs typeface="Arial" panose="020B0604020202020204" pitchFamily="34" charset="0"/>
              </a:rPr>
              <a:t>a degree of </a:t>
            </a:r>
            <a:r>
              <a:rPr lang="en-AU" sz="1600" noProof="0" dirty="0">
                <a:solidFill>
                  <a:srgbClr val="38C0C5"/>
                </a:solidFill>
                <a:cs typeface="Arial" panose="020B0604020202020204" pitchFamily="34" charset="0"/>
              </a:rPr>
              <a:t>control or influence</a:t>
            </a:r>
            <a:r>
              <a:rPr lang="en-AU" sz="1600" noProof="0" dirty="0">
                <a:solidFill>
                  <a:schemeClr val="bg1"/>
                </a:solidFill>
                <a:cs typeface="Arial" panose="020B0604020202020204" pitchFamily="34" charset="0"/>
              </a:rPr>
              <a:t> </a:t>
            </a:r>
            <a:r>
              <a:rPr lang="en-AU" sz="1600" noProof="0" dirty="0">
                <a:solidFill>
                  <a:srgbClr val="4A4B4C"/>
                </a:solidFill>
                <a:cs typeface="Arial" panose="020B0604020202020204" pitchFamily="34" charset="0"/>
              </a:rPr>
              <a:t>over the management or operation of an NVR registered training organisation, including </a:t>
            </a:r>
            <a:r>
              <a:rPr lang="en-AU" sz="1600" u="sng" noProof="0" dirty="0">
                <a:solidFill>
                  <a:srgbClr val="4A4B4C"/>
                </a:solidFill>
                <a:cs typeface="Arial" panose="020B0604020202020204" pitchFamily="34" charset="0"/>
              </a:rPr>
              <a:t>executive officers</a:t>
            </a:r>
            <a:r>
              <a:rPr lang="en-AU" sz="1600" noProof="0" dirty="0">
                <a:solidFill>
                  <a:srgbClr val="4A4B4C"/>
                </a:solidFill>
                <a:cs typeface="Arial" panose="020B0604020202020204" pitchFamily="34" charset="0"/>
              </a:rPr>
              <a:t> and </a:t>
            </a:r>
            <a:r>
              <a:rPr lang="en-AU" sz="1600" u="sng" noProof="0" dirty="0">
                <a:solidFill>
                  <a:srgbClr val="4A4B4C"/>
                </a:solidFill>
                <a:cs typeface="Arial" panose="020B0604020202020204" pitchFamily="34" charset="0"/>
              </a:rPr>
              <a:t>high managerial agents</a:t>
            </a:r>
            <a:r>
              <a:rPr lang="en-AU" sz="1600" noProof="0" dirty="0">
                <a:solidFill>
                  <a:srgbClr val="4A4B4C"/>
                </a:solidFill>
                <a:cs typeface="Arial" panose="020B0604020202020204" pitchFamily="34" charset="0"/>
              </a:rPr>
              <a:t>. </a:t>
            </a:r>
            <a:r>
              <a:rPr lang="en-AU" sz="1600" i="1" noProof="0" dirty="0">
                <a:solidFill>
                  <a:srgbClr val="4A4B4C"/>
                </a:solidFill>
                <a:cs typeface="Arial" panose="020B0604020202020204" pitchFamily="34" charset="0"/>
              </a:rPr>
              <a:t>(Outcome Standards for RTOs 2025)</a:t>
            </a:r>
            <a:endParaRPr lang="en-AU" sz="1600" noProof="0" dirty="0">
              <a:solidFill>
                <a:srgbClr val="4A4B4C"/>
              </a:solidFill>
              <a:cs typeface="Arial" panose="020B0604020202020204" pitchFamily="34" charset="0"/>
            </a:endParaRPr>
          </a:p>
        </p:txBody>
      </p:sp>
      <p:pic>
        <p:nvPicPr>
          <p:cNvPr id="10" name="Picture 9" descr="A black and white logo&#10;&#10;AI-generated content may be incorrect.">
            <a:extLst>
              <a:ext uri="{FF2B5EF4-FFF2-40B4-BE49-F238E27FC236}">
                <a16:creationId xmlns:a16="http://schemas.microsoft.com/office/drawing/2014/main" id="{D3015D21-3477-106D-8F82-CC8FED68AC44}"/>
              </a:ext>
            </a:extLst>
          </p:cNvPr>
          <p:cNvPicPr>
            <a:picLocks noChangeAspect="1"/>
          </p:cNvPicPr>
          <p:nvPr/>
        </p:nvPicPr>
        <p:blipFill>
          <a:blip r:embed="rId3"/>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231777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EB7372-A352-5AAB-B37B-269469D8E2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AF9DD6-6CAA-5005-BAA1-6BA5A2A63DB7}"/>
              </a:ext>
            </a:extLst>
          </p:cNvPr>
          <p:cNvSpPr>
            <a:spLocks noGrp="1"/>
          </p:cNvSpPr>
          <p:nvPr>
            <p:ph type="title"/>
          </p:nvPr>
        </p:nvSpPr>
        <p:spPr>
          <a:xfrm>
            <a:off x="1100393" y="974562"/>
            <a:ext cx="3265126" cy="1252443"/>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FIT AND PROPER PERSON</a:t>
            </a:r>
          </a:p>
        </p:txBody>
      </p:sp>
      <p:cxnSp>
        <p:nvCxnSpPr>
          <p:cNvPr id="55" name="Straight Connector 54">
            <a:extLst>
              <a:ext uri="{FF2B5EF4-FFF2-40B4-BE49-F238E27FC236}">
                <a16:creationId xmlns:a16="http://schemas.microsoft.com/office/drawing/2014/main" id="{6B0126E5-A29A-7209-D12B-1FD5F772A9C4}"/>
              </a:ext>
            </a:extLst>
          </p:cNvPr>
          <p:cNvCxnSpPr>
            <a:cxnSpLocks/>
          </p:cNvCxnSpPr>
          <p:nvPr/>
        </p:nvCxnSpPr>
        <p:spPr>
          <a:xfrm>
            <a:off x="915690" y="974562"/>
            <a:ext cx="0" cy="114039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18C1532B-9A35-A2FA-F4CD-9279940F5912}"/>
              </a:ext>
            </a:extLst>
          </p:cNvPr>
          <p:cNvSpPr>
            <a:spLocks noGrp="1"/>
          </p:cNvSpPr>
          <p:nvPr>
            <p:ph idx="1"/>
          </p:nvPr>
        </p:nvSpPr>
        <p:spPr>
          <a:xfrm>
            <a:off x="921537" y="3887750"/>
            <a:ext cx="3265108" cy="1806632"/>
          </a:xfrm>
          <a:solidFill>
            <a:schemeClr val="bg1">
              <a:lumMod val="95000"/>
            </a:schemeClr>
          </a:solidFill>
        </p:spPr>
        <p:txBody>
          <a:bodyPr lIns="251999" rIns="251999" anchor="ctr">
            <a:normAutofit/>
          </a:bodyPr>
          <a:lstStyle/>
          <a:p>
            <a:pPr marL="0" indent="0" fontAlgn="base">
              <a:buNone/>
            </a:pPr>
            <a:r>
              <a:rPr lang="en-AU" sz="1600" noProof="0" dirty="0">
                <a:solidFill>
                  <a:srgbClr val="4A4B4C"/>
                </a:solidFill>
                <a:cs typeface="Arial" panose="020B0604020202020204" pitchFamily="34" charset="0"/>
              </a:rPr>
              <a:t>Compliance Standards for NVR Registered Training Organisations and Fit and Proper Person Requirements Instrument 2025</a:t>
            </a:r>
          </a:p>
          <a:p>
            <a:pPr marL="0" indent="0" fontAlgn="base">
              <a:buNone/>
            </a:pPr>
            <a:r>
              <a:rPr lang="en-AU" sz="1600" noProof="0" dirty="0">
                <a:solidFill>
                  <a:srgbClr val="4A4B4C"/>
                </a:solidFill>
                <a:cs typeface="Arial" panose="020B0604020202020204" pitchFamily="34" charset="0"/>
              </a:rPr>
              <a:t>Schedule 2 </a:t>
            </a:r>
          </a:p>
        </p:txBody>
      </p:sp>
      <p:grpSp>
        <p:nvGrpSpPr>
          <p:cNvPr id="2" name="Group 1">
            <a:extLst>
              <a:ext uri="{FF2B5EF4-FFF2-40B4-BE49-F238E27FC236}">
                <a16:creationId xmlns:a16="http://schemas.microsoft.com/office/drawing/2014/main" id="{09445237-0E72-815B-0120-045DD0664738}"/>
              </a:ext>
            </a:extLst>
          </p:cNvPr>
          <p:cNvGrpSpPr/>
          <p:nvPr/>
        </p:nvGrpSpPr>
        <p:grpSpPr>
          <a:xfrm>
            <a:off x="4512999" y="863468"/>
            <a:ext cx="6839301" cy="5131064"/>
            <a:chOff x="4365519" y="863468"/>
            <a:chExt cx="6839301" cy="5131064"/>
          </a:xfrm>
        </p:grpSpPr>
        <p:pic>
          <p:nvPicPr>
            <p:cNvPr id="3" name="Picture 2">
              <a:extLst>
                <a:ext uri="{FF2B5EF4-FFF2-40B4-BE49-F238E27FC236}">
                  <a16:creationId xmlns:a16="http://schemas.microsoft.com/office/drawing/2014/main" id="{CE414279-179A-E386-4B1B-C432A0DFAD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365519" y="863468"/>
              <a:ext cx="5442149" cy="5131064"/>
            </a:xfrm>
            <a:prstGeom prst="rect">
              <a:avLst/>
            </a:prstGeom>
          </p:spPr>
        </p:pic>
        <p:pic>
          <p:nvPicPr>
            <p:cNvPr id="5" name="Picture 4">
              <a:extLst>
                <a:ext uri="{FF2B5EF4-FFF2-40B4-BE49-F238E27FC236}">
                  <a16:creationId xmlns:a16="http://schemas.microsoft.com/office/drawing/2014/main" id="{BDF20E1A-0B66-54E3-5CDD-259E8DE3AE8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807668" y="863468"/>
              <a:ext cx="1397152" cy="3927598"/>
            </a:xfrm>
            <a:prstGeom prst="rect">
              <a:avLst/>
            </a:prstGeom>
          </p:spPr>
        </p:pic>
      </p:grpSp>
      <p:pic>
        <p:nvPicPr>
          <p:cNvPr id="6" name="Graphic 5">
            <a:extLst>
              <a:ext uri="{FF2B5EF4-FFF2-40B4-BE49-F238E27FC236}">
                <a16:creationId xmlns:a16="http://schemas.microsoft.com/office/drawing/2014/main" id="{BA47E87B-968C-8D73-16AF-B828AB983D67}"/>
              </a:ext>
            </a:extLst>
          </p:cNvPr>
          <p:cNvPicPr>
            <a:picLocks noChangeAspect="1"/>
          </p:cNvPicPr>
          <p:nvPr/>
        </p:nvPicPr>
        <p:blipFill>
          <a:blip r:embed="rId5">
            <a:extLst>
              <a:ext uri="{96DAC541-7B7A-43D3-8B79-37D633B846F1}">
                <asvg:svgBlip xmlns:asvg="http://schemas.microsoft.com/office/drawing/2016/SVG/main" r:embed="rId6"/>
              </a:ext>
            </a:extLst>
          </a:blip>
          <a:srcRect l="50000"/>
          <a:stretch>
            <a:fillRect/>
          </a:stretch>
        </p:blipFill>
        <p:spPr>
          <a:xfrm rot="5400000">
            <a:off x="9159653" y="-587375"/>
            <a:ext cx="1885950" cy="30607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F35EB7C1-18F5-8DE1-0460-FA39C2F2ED5F}"/>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358075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045037-940C-CB5C-0916-840CE46F47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7785F3F-72DE-37DA-70CF-467D9B016D07}"/>
              </a:ext>
            </a:extLst>
          </p:cNvPr>
          <p:cNvSpPr>
            <a:spLocks noGrp="1"/>
          </p:cNvSpPr>
          <p:nvPr>
            <p:ph type="title"/>
          </p:nvPr>
        </p:nvSpPr>
        <p:spPr>
          <a:xfrm>
            <a:off x="1100392" y="90082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SUITABLE PERSONS</a:t>
            </a:r>
          </a:p>
        </p:txBody>
      </p:sp>
      <p:sp>
        <p:nvSpPr>
          <p:cNvPr id="2" name="Content Placeholder 2">
            <a:extLst>
              <a:ext uri="{FF2B5EF4-FFF2-40B4-BE49-F238E27FC236}">
                <a16:creationId xmlns:a16="http://schemas.microsoft.com/office/drawing/2014/main" id="{2AE22DEB-69E6-DBE6-0E78-0C66744BE651}"/>
              </a:ext>
            </a:extLst>
          </p:cNvPr>
          <p:cNvSpPr txBox="1">
            <a:spLocks/>
          </p:cNvSpPr>
          <p:nvPr/>
        </p:nvSpPr>
        <p:spPr>
          <a:xfrm>
            <a:off x="1100391" y="1693065"/>
            <a:ext cx="4802467" cy="4617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sz="1600" noProof="0" dirty="0">
                <a:solidFill>
                  <a:srgbClr val="4A4B4C"/>
                </a:solidFill>
                <a:cs typeface="Arial" panose="020B0604020202020204" pitchFamily="34" charset="0"/>
              </a:rPr>
              <a:t>Different from Fit and Proper Person (general – being a person in industry).</a:t>
            </a:r>
          </a:p>
          <a:p>
            <a:pPr fontAlgn="base"/>
            <a:r>
              <a:rPr lang="en-AU" sz="1600" noProof="0" dirty="0">
                <a:solidFill>
                  <a:srgbClr val="4A4B4C"/>
                </a:solidFill>
                <a:cs typeface="Arial" panose="020B0604020202020204" pitchFamily="34" charset="0"/>
              </a:rPr>
              <a:t>Suitable Person is an assessment of the person, against requirements specific to the organisation and the role within the organisation.</a:t>
            </a:r>
          </a:p>
          <a:p>
            <a:pPr fontAlgn="base"/>
            <a:r>
              <a:rPr lang="en-AU" sz="1600" noProof="0" dirty="0">
                <a:solidFill>
                  <a:srgbClr val="4A4B4C"/>
                </a:solidFill>
                <a:cs typeface="Arial" panose="020B0604020202020204" pitchFamily="34" charset="0"/>
              </a:rPr>
              <a:t>Requires the RTO to have a comprehensive job description (job title, function of the role, what responsibilities the role is directly or indirectly accountable for, what the qualifications, experience and skills are required) and organisational chart.</a:t>
            </a:r>
          </a:p>
          <a:p>
            <a:pPr fontAlgn="base"/>
            <a:r>
              <a:rPr lang="en-AU" sz="1600" noProof="0" dirty="0">
                <a:solidFill>
                  <a:srgbClr val="4A4B4C"/>
                </a:solidFill>
                <a:cs typeface="Arial" panose="020B0604020202020204" pitchFamily="34" charset="0"/>
              </a:rPr>
              <a:t>Requires the person to provide a CV that satisfies the job description. </a:t>
            </a:r>
            <a:endParaRPr lang="en-AU" sz="1600" dirty="0">
              <a:solidFill>
                <a:srgbClr val="4A4B4C"/>
              </a:solidFill>
              <a:cs typeface="Arial" panose="020B0604020202020204" pitchFamily="34" charset="0"/>
            </a:endParaRPr>
          </a:p>
          <a:p>
            <a:pPr fontAlgn="base"/>
            <a:r>
              <a:rPr lang="en-AU" sz="1600" noProof="0" dirty="0">
                <a:solidFill>
                  <a:srgbClr val="4A4B4C"/>
                </a:solidFill>
                <a:cs typeface="Arial" panose="020B0604020202020204" pitchFamily="34" charset="0"/>
              </a:rPr>
              <a:t>It is in</a:t>
            </a:r>
            <a:r>
              <a:rPr lang="en-AU" sz="1600" dirty="0">
                <a:solidFill>
                  <a:srgbClr val="4A4B4C"/>
                </a:solidFill>
                <a:cs typeface="Arial" panose="020B0604020202020204" pitchFamily="34" charset="0"/>
              </a:rPr>
              <a:t> the interest of RTOs to be intentional about the persons they place in governing positions as their control can either contribute to the improvement, stabilisation or deterioration in quality of the RTO and/or the industry they sit in.</a:t>
            </a:r>
            <a:endParaRPr lang="en-AU" sz="1600" noProof="0" dirty="0">
              <a:solidFill>
                <a:srgbClr val="4A4B4C"/>
              </a:solidFill>
              <a:cs typeface="Arial" panose="020B0604020202020204" pitchFamily="34" charset="0"/>
            </a:endParaRPr>
          </a:p>
          <a:p>
            <a:pPr fontAlgn="base"/>
            <a:endParaRPr lang="en-AU" sz="1600" noProof="0" dirty="0">
              <a:solidFill>
                <a:srgbClr val="4A4B4C"/>
              </a:solidFill>
              <a:cs typeface="Arial" panose="020B0604020202020204" pitchFamily="34" charset="0"/>
            </a:endParaRPr>
          </a:p>
        </p:txBody>
      </p:sp>
      <p:cxnSp>
        <p:nvCxnSpPr>
          <p:cNvPr id="9" name="Straight Connector 8">
            <a:extLst>
              <a:ext uri="{FF2B5EF4-FFF2-40B4-BE49-F238E27FC236}">
                <a16:creationId xmlns:a16="http://schemas.microsoft.com/office/drawing/2014/main" id="{8C3CC012-0273-4B48-C6C6-FF0B9DD9C793}"/>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4C9FA55-DA28-85D1-AB4E-99F69DA7997A}"/>
              </a:ext>
            </a:extLst>
          </p:cNvPr>
          <p:cNvPicPr>
            <a:picLocks noChangeAspect="1"/>
          </p:cNvPicPr>
          <p:nvPr/>
        </p:nvPicPr>
        <p:blipFill>
          <a:blip r:embed="rId3"/>
          <a:stretch>
            <a:fillRect/>
          </a:stretch>
        </p:blipFill>
        <p:spPr>
          <a:xfrm>
            <a:off x="5992526" y="2010555"/>
            <a:ext cx="5165415" cy="3004374"/>
          </a:xfrm>
          <a:prstGeom prst="rect">
            <a:avLst/>
          </a:prstGeom>
        </p:spPr>
      </p:pic>
      <p:pic>
        <p:nvPicPr>
          <p:cNvPr id="5" name="Picture 4" descr="A black and white logo&#10;&#10;AI-generated content may be incorrect.">
            <a:extLst>
              <a:ext uri="{FF2B5EF4-FFF2-40B4-BE49-F238E27FC236}">
                <a16:creationId xmlns:a16="http://schemas.microsoft.com/office/drawing/2014/main" id="{7C6179AA-3EDF-9099-8556-8772B0A4E441}"/>
              </a:ext>
            </a:extLst>
          </p:cNvPr>
          <p:cNvPicPr>
            <a:picLocks noChangeAspect="1"/>
          </p:cNvPicPr>
          <p:nvPr/>
        </p:nvPicPr>
        <p:blipFill>
          <a:blip r:embed="rId4"/>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224989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F0CA4F-97BF-0F46-7C33-5D2606DA0FC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197039-059F-BA22-094B-6AB1FFDF0EBB}"/>
              </a:ext>
            </a:extLst>
          </p:cNvPr>
          <p:cNvSpPr>
            <a:spLocks noGrp="1"/>
          </p:cNvSpPr>
          <p:nvPr>
            <p:ph type="title"/>
          </p:nvPr>
        </p:nvSpPr>
        <p:spPr>
          <a:xfrm>
            <a:off x="1100393" y="900823"/>
            <a:ext cx="5505698"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INTEGRITY, FAIRNESS AND TRANSPARENCY</a:t>
            </a:r>
          </a:p>
        </p:txBody>
      </p:sp>
      <p:sp>
        <p:nvSpPr>
          <p:cNvPr id="2" name="Content Placeholder 2">
            <a:extLst>
              <a:ext uri="{FF2B5EF4-FFF2-40B4-BE49-F238E27FC236}">
                <a16:creationId xmlns:a16="http://schemas.microsoft.com/office/drawing/2014/main" id="{EF73B487-A34F-DD2D-29E2-8E7C3687088C}"/>
              </a:ext>
            </a:extLst>
          </p:cNvPr>
          <p:cNvSpPr txBox="1">
            <a:spLocks/>
          </p:cNvSpPr>
          <p:nvPr/>
        </p:nvSpPr>
        <p:spPr>
          <a:xfrm>
            <a:off x="1100393" y="2114955"/>
            <a:ext cx="4615782" cy="40134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400" noProof="0" dirty="0">
                <a:solidFill>
                  <a:srgbClr val="4A4B4C"/>
                </a:solidFill>
                <a:cs typeface="Arial" panose="020B0604020202020204" pitchFamily="34" charset="0"/>
              </a:rPr>
              <a:t>How can an RTO, in their leadership and accountability, demonstrate:</a:t>
            </a:r>
          </a:p>
          <a:p>
            <a:pPr fontAlgn="base"/>
            <a:r>
              <a:rPr lang="en-AU" sz="1400" b="1" noProof="0" dirty="0">
                <a:solidFill>
                  <a:srgbClr val="325EAB"/>
                </a:solidFill>
                <a:latin typeface="Arial Black"/>
                <a:cs typeface="Arial Black" panose="020B0604020202020204" pitchFamily="34" charset="0"/>
              </a:rPr>
              <a:t>Integrity</a:t>
            </a:r>
            <a:r>
              <a:rPr lang="en-AU" sz="1400" noProof="0" dirty="0">
                <a:solidFill>
                  <a:srgbClr val="4A4B4C"/>
                </a:solidFill>
                <a:latin typeface="Arial"/>
                <a:cs typeface="Arial"/>
              </a:rPr>
              <a:t> – maintaining detailed and accurate </a:t>
            </a:r>
            <a:r>
              <a:rPr lang="en-AU" sz="1400" noProof="0" dirty="0">
                <a:solidFill>
                  <a:srgbClr val="38C0C5"/>
                </a:solidFill>
                <a:latin typeface="Arial"/>
                <a:cs typeface="Arial"/>
              </a:rPr>
              <a:t>Meeting Minutes </a:t>
            </a:r>
            <a:r>
              <a:rPr lang="en-AU" sz="1400" dirty="0">
                <a:solidFill>
                  <a:srgbClr val="38C0C5"/>
                </a:solidFill>
                <a:latin typeface="Arial"/>
                <a:cs typeface="Arial"/>
              </a:rPr>
              <a:t>(Template, Procedure and Register) </a:t>
            </a:r>
            <a:r>
              <a:rPr lang="en-AU" sz="1400" noProof="0" dirty="0">
                <a:solidFill>
                  <a:srgbClr val="4A4B4C"/>
                </a:solidFill>
                <a:latin typeface="Arial"/>
                <a:cs typeface="Arial"/>
              </a:rPr>
              <a:t>and identifying the principles by which the organisation measures its decisions against</a:t>
            </a:r>
          </a:p>
          <a:p>
            <a:pPr fontAlgn="base"/>
            <a:r>
              <a:rPr lang="en-AU" sz="1400" b="1" noProof="0" dirty="0">
                <a:solidFill>
                  <a:srgbClr val="325EAB"/>
                </a:solidFill>
                <a:latin typeface="Arial Black" panose="020B0604020202020204" pitchFamily="34" charset="0"/>
                <a:cs typeface="Arial Black" panose="020B0604020202020204" pitchFamily="34" charset="0"/>
              </a:rPr>
              <a:t>Fairness</a:t>
            </a:r>
            <a:r>
              <a:rPr lang="en-AU" sz="1400" noProof="0" dirty="0">
                <a:solidFill>
                  <a:srgbClr val="4A4B4C"/>
                </a:solidFill>
                <a:cs typeface="Arial" panose="020B0604020202020204" pitchFamily="34" charset="0"/>
              </a:rPr>
              <a:t> – when making decisions, governing persons should show proper consideration of all persons (staff, students, community, etc) that may be impacted by the decision, collated through means of invitation for input (</a:t>
            </a:r>
            <a:r>
              <a:rPr lang="en-AU" sz="1400" noProof="0" dirty="0">
                <a:solidFill>
                  <a:srgbClr val="38C0C5"/>
                </a:solidFill>
                <a:cs typeface="Arial" panose="020B0604020202020204" pitchFamily="34" charset="0"/>
              </a:rPr>
              <a:t>Feedback</a:t>
            </a:r>
            <a:r>
              <a:rPr lang="en-AU" sz="1400" noProof="0" dirty="0">
                <a:solidFill>
                  <a:srgbClr val="4A4B4C"/>
                </a:solidFill>
                <a:cs typeface="Arial" panose="020B0604020202020204" pitchFamily="34" charset="0"/>
              </a:rPr>
              <a:t>), drawing from existing data, and presented through internal reports or other publications.</a:t>
            </a:r>
            <a:endParaRPr lang="en-AU" sz="1400" noProof="0">
              <a:solidFill>
                <a:srgbClr val="4A4B4C"/>
              </a:solidFill>
              <a:cs typeface="Arial" panose="020B0604020202020204" pitchFamily="34" charset="0"/>
            </a:endParaRPr>
          </a:p>
          <a:p>
            <a:pPr fontAlgn="base"/>
            <a:r>
              <a:rPr lang="en-AU" sz="1400" b="1" noProof="0" dirty="0">
                <a:solidFill>
                  <a:srgbClr val="325EAB"/>
                </a:solidFill>
                <a:latin typeface="Arial Black" panose="020B0604020202020204" pitchFamily="34" charset="0"/>
                <a:cs typeface="Arial Black" panose="020B0604020202020204" pitchFamily="34" charset="0"/>
              </a:rPr>
              <a:t>Transparency </a:t>
            </a:r>
            <a:r>
              <a:rPr lang="en-AU" sz="1400" noProof="0" dirty="0">
                <a:solidFill>
                  <a:srgbClr val="4A4B4C"/>
                </a:solidFill>
                <a:cs typeface="Arial" panose="020B0604020202020204" pitchFamily="34" charset="0"/>
              </a:rPr>
              <a:t>– relevant stakeholders, particularly staff and students should be promptly and regularly informed, whether through organizational emails, social media posts or print methods. Any information disseminated must be true and accurate.</a:t>
            </a:r>
          </a:p>
          <a:p>
            <a:pPr fontAlgn="base"/>
            <a:endParaRPr lang="en-AU" sz="1400" noProof="0" dirty="0">
              <a:solidFill>
                <a:srgbClr val="4A4B4C"/>
              </a:solidFill>
              <a:cs typeface="Arial" panose="020B0604020202020204" pitchFamily="34" charset="0"/>
            </a:endParaRPr>
          </a:p>
        </p:txBody>
      </p:sp>
      <p:cxnSp>
        <p:nvCxnSpPr>
          <p:cNvPr id="5" name="Straight Connector 4">
            <a:extLst>
              <a:ext uri="{FF2B5EF4-FFF2-40B4-BE49-F238E27FC236}">
                <a16:creationId xmlns:a16="http://schemas.microsoft.com/office/drawing/2014/main" id="{B6486244-F357-51D8-5F69-4B1C5D2028B2}"/>
              </a:ext>
            </a:extLst>
          </p:cNvPr>
          <p:cNvCxnSpPr>
            <a:cxnSpLocks/>
          </p:cNvCxnSpPr>
          <p:nvPr/>
        </p:nvCxnSpPr>
        <p:spPr>
          <a:xfrm>
            <a:off x="915690" y="841803"/>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718C6AD-D7E1-E470-12A3-E496A83BCA5B}"/>
              </a:ext>
            </a:extLst>
          </p:cNvPr>
          <p:cNvSpPr txBox="1"/>
          <p:nvPr/>
        </p:nvSpPr>
        <p:spPr>
          <a:xfrm>
            <a:off x="7428555" y="1184182"/>
            <a:ext cx="3297110" cy="276999"/>
          </a:xfrm>
          <a:prstGeom prst="rect">
            <a:avLst/>
          </a:prstGeom>
          <a:noFill/>
        </p:spPr>
        <p:txBody>
          <a:bodyPr wrap="square">
            <a:spAutoFit/>
          </a:bodyPr>
          <a:lstStyle/>
          <a:p>
            <a:pPr algn="ctr"/>
            <a:r>
              <a:rPr lang="en-AU" sz="1200" b="1" noProof="0" dirty="0">
                <a:solidFill>
                  <a:srgbClr val="325EAB"/>
                </a:solidFill>
                <a:latin typeface="Arial Black" panose="020B0604020202020204" pitchFamily="34" charset="0"/>
                <a:cs typeface="Arial Black" panose="020B0604020202020204" pitchFamily="34" charset="0"/>
              </a:rPr>
              <a:t>QUALITY GOVERNANCE CULTURE</a:t>
            </a:r>
            <a:endParaRPr lang="en-AU" sz="1200" noProof="0" dirty="0"/>
          </a:p>
        </p:txBody>
      </p:sp>
      <p:sp>
        <p:nvSpPr>
          <p:cNvPr id="12" name="TextBox 11">
            <a:extLst>
              <a:ext uri="{FF2B5EF4-FFF2-40B4-BE49-F238E27FC236}">
                <a16:creationId xmlns:a16="http://schemas.microsoft.com/office/drawing/2014/main" id="{CE2476BF-B15E-8592-691C-F926CB078CF7}"/>
              </a:ext>
            </a:extLst>
          </p:cNvPr>
          <p:cNvSpPr txBox="1"/>
          <p:nvPr/>
        </p:nvSpPr>
        <p:spPr>
          <a:xfrm>
            <a:off x="8047530" y="5559368"/>
            <a:ext cx="1601013" cy="577081"/>
          </a:xfrm>
          <a:prstGeom prst="rect">
            <a:avLst/>
          </a:prstGeom>
          <a:noFill/>
        </p:spPr>
        <p:txBody>
          <a:bodyPr wrap="square">
            <a:spAutoFit/>
          </a:bodyPr>
          <a:lstStyle/>
          <a:p>
            <a:pPr algn="ctr"/>
            <a:r>
              <a:rPr lang="en-AU" sz="1050" b="1" noProof="0" dirty="0">
                <a:solidFill>
                  <a:srgbClr val="4A4B4C"/>
                </a:solidFill>
                <a:latin typeface="Arial" panose="020B0604020202020204" pitchFamily="34" charset="0"/>
                <a:cs typeface="Arial" panose="020B0604020202020204" pitchFamily="34" charset="0"/>
              </a:rPr>
              <a:t>FAIRNESS</a:t>
            </a:r>
          </a:p>
          <a:p>
            <a:pPr algn="ctr"/>
            <a:r>
              <a:rPr lang="en-AU" sz="1050" noProof="0" dirty="0">
                <a:solidFill>
                  <a:srgbClr val="4A4B4C"/>
                </a:solidFill>
                <a:cs typeface="Arial" panose="020B0604020202020204" pitchFamily="34" charset="0"/>
              </a:rPr>
              <a:t>Treating people equally and justly.</a:t>
            </a:r>
            <a:endParaRPr lang="en-AU" sz="1050" noProof="0" dirty="0"/>
          </a:p>
        </p:txBody>
      </p:sp>
      <p:sp>
        <p:nvSpPr>
          <p:cNvPr id="13" name="TextBox 12">
            <a:extLst>
              <a:ext uri="{FF2B5EF4-FFF2-40B4-BE49-F238E27FC236}">
                <a16:creationId xmlns:a16="http://schemas.microsoft.com/office/drawing/2014/main" id="{4526559E-E0E6-E92B-57F1-C5F051AA04C6}"/>
              </a:ext>
            </a:extLst>
          </p:cNvPr>
          <p:cNvSpPr txBox="1"/>
          <p:nvPr/>
        </p:nvSpPr>
        <p:spPr>
          <a:xfrm>
            <a:off x="5720495" y="2884955"/>
            <a:ext cx="1394830" cy="738664"/>
          </a:xfrm>
          <a:prstGeom prst="rect">
            <a:avLst/>
          </a:prstGeom>
          <a:noFill/>
        </p:spPr>
        <p:txBody>
          <a:bodyPr wrap="square">
            <a:spAutoFit/>
          </a:bodyPr>
          <a:lstStyle/>
          <a:p>
            <a:pPr algn="r"/>
            <a:r>
              <a:rPr lang="en-AU" sz="1050" b="1" noProof="0" dirty="0">
                <a:solidFill>
                  <a:srgbClr val="4A4B4C"/>
                </a:solidFill>
                <a:latin typeface="Arial" panose="020B0604020202020204" pitchFamily="34" charset="0"/>
                <a:cs typeface="Arial" panose="020B0604020202020204" pitchFamily="34" charset="0"/>
              </a:rPr>
              <a:t>TRANSPARENCY</a:t>
            </a:r>
          </a:p>
          <a:p>
            <a:pPr algn="r"/>
            <a:r>
              <a:rPr lang="en-AU" sz="1050" noProof="0" dirty="0">
                <a:solidFill>
                  <a:srgbClr val="4A4B4C"/>
                </a:solidFill>
                <a:cs typeface="Arial" panose="020B0604020202020204" pitchFamily="34" charset="0"/>
              </a:rPr>
              <a:t>Open and clear communication in all activities.</a:t>
            </a:r>
            <a:endParaRPr lang="en-AU" sz="1050" noProof="0" dirty="0"/>
          </a:p>
        </p:txBody>
      </p:sp>
      <p:sp>
        <p:nvSpPr>
          <p:cNvPr id="14" name="TextBox 13">
            <a:extLst>
              <a:ext uri="{FF2B5EF4-FFF2-40B4-BE49-F238E27FC236}">
                <a16:creationId xmlns:a16="http://schemas.microsoft.com/office/drawing/2014/main" id="{A7A65A3A-FB9D-25D3-3986-28693C84393F}"/>
              </a:ext>
            </a:extLst>
          </p:cNvPr>
          <p:cNvSpPr txBox="1"/>
          <p:nvPr/>
        </p:nvSpPr>
        <p:spPr>
          <a:xfrm>
            <a:off x="10494005" y="2702693"/>
            <a:ext cx="1174683" cy="1103188"/>
          </a:xfrm>
          <a:prstGeom prst="rect">
            <a:avLst/>
          </a:prstGeom>
          <a:noFill/>
        </p:spPr>
        <p:txBody>
          <a:bodyPr wrap="square">
            <a:spAutoFit/>
          </a:bodyPr>
          <a:lstStyle/>
          <a:p>
            <a:r>
              <a:rPr lang="en-AU" sz="1050" b="1" noProof="0" dirty="0">
                <a:solidFill>
                  <a:srgbClr val="4A4B4C"/>
                </a:solidFill>
                <a:latin typeface="Arial" panose="020B0604020202020204" pitchFamily="34" charset="0"/>
                <a:cs typeface="Arial" panose="020B0604020202020204" pitchFamily="34" charset="0"/>
              </a:rPr>
              <a:t>INTEGRITY</a:t>
            </a:r>
          </a:p>
          <a:p>
            <a:r>
              <a:rPr lang="en-AU" sz="1050" noProof="0" dirty="0">
                <a:solidFill>
                  <a:srgbClr val="4A4B4C"/>
                </a:solidFill>
                <a:cs typeface="Arial" panose="020B0604020202020204" pitchFamily="34" charset="0"/>
              </a:rPr>
              <a:t>The quality of being honest and having strong moral principles.</a:t>
            </a:r>
            <a:endParaRPr lang="en-AU" sz="1050" noProof="0" dirty="0"/>
          </a:p>
        </p:txBody>
      </p:sp>
      <p:sp>
        <p:nvSpPr>
          <p:cNvPr id="15" name="TextBox 14">
            <a:extLst>
              <a:ext uri="{FF2B5EF4-FFF2-40B4-BE49-F238E27FC236}">
                <a16:creationId xmlns:a16="http://schemas.microsoft.com/office/drawing/2014/main" id="{393F106C-A499-7499-32BB-139D07B3421F}"/>
              </a:ext>
            </a:extLst>
          </p:cNvPr>
          <p:cNvSpPr txBox="1"/>
          <p:nvPr/>
        </p:nvSpPr>
        <p:spPr>
          <a:xfrm>
            <a:off x="7841220" y="3953170"/>
            <a:ext cx="2013631" cy="253916"/>
          </a:xfrm>
          <a:prstGeom prst="rect">
            <a:avLst/>
          </a:prstGeom>
          <a:noFill/>
        </p:spPr>
        <p:txBody>
          <a:bodyPr wrap="square">
            <a:spAutoFit/>
          </a:bodyPr>
          <a:lstStyle/>
          <a:p>
            <a:pPr algn="ctr"/>
            <a:r>
              <a:rPr lang="en-AU" sz="1050" b="1" noProof="0" dirty="0">
                <a:solidFill>
                  <a:srgbClr val="4A4B4C"/>
                </a:solidFill>
                <a:latin typeface="Arial" panose="020B0604020202020204" pitchFamily="34" charset="0"/>
                <a:cs typeface="Arial" panose="020B0604020202020204" pitchFamily="34" charset="0"/>
              </a:rPr>
              <a:t>STUDENTS &amp; SERVICES</a:t>
            </a:r>
          </a:p>
        </p:txBody>
      </p:sp>
      <p:pic>
        <p:nvPicPr>
          <p:cNvPr id="3" name="Picture 2">
            <a:extLst>
              <a:ext uri="{FF2B5EF4-FFF2-40B4-BE49-F238E27FC236}">
                <a16:creationId xmlns:a16="http://schemas.microsoft.com/office/drawing/2014/main" id="{0D3D88C2-29AF-5145-9874-7AFBA1E2344E}"/>
              </a:ext>
            </a:extLst>
          </p:cNvPr>
          <p:cNvPicPr>
            <a:picLocks noChangeAspect="1"/>
          </p:cNvPicPr>
          <p:nvPr/>
        </p:nvPicPr>
        <p:blipFill>
          <a:blip r:embed="rId3"/>
          <a:stretch>
            <a:fillRect/>
          </a:stretch>
        </p:blipFill>
        <p:spPr>
          <a:xfrm>
            <a:off x="6970412" y="1634046"/>
            <a:ext cx="3755253" cy="3737067"/>
          </a:xfrm>
          <a:prstGeom prst="rect">
            <a:avLst/>
          </a:prstGeom>
        </p:spPr>
      </p:pic>
      <p:pic>
        <p:nvPicPr>
          <p:cNvPr id="6" name="Picture 5" descr="A black and white logo&#10;&#10;AI-generated content may be incorrect.">
            <a:extLst>
              <a:ext uri="{FF2B5EF4-FFF2-40B4-BE49-F238E27FC236}">
                <a16:creationId xmlns:a16="http://schemas.microsoft.com/office/drawing/2014/main" id="{2603C668-CD45-3446-7FFC-63AD81C6E74A}"/>
              </a:ext>
            </a:extLst>
          </p:cNvPr>
          <p:cNvPicPr>
            <a:picLocks noChangeAspect="1"/>
          </p:cNvPicPr>
          <p:nvPr/>
        </p:nvPicPr>
        <p:blipFill>
          <a:blip r:embed="rId4"/>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256736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F739BE-F31D-C3A0-25B3-66DB139AA79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A23654E-15B3-E902-33C1-B85069D50484}"/>
              </a:ext>
            </a:extLst>
          </p:cNvPr>
          <p:cNvSpPr>
            <a:spLocks noGrp="1"/>
          </p:cNvSpPr>
          <p:nvPr>
            <p:ph type="title"/>
          </p:nvPr>
        </p:nvSpPr>
        <p:spPr>
          <a:xfrm>
            <a:off x="2155095" y="915571"/>
            <a:ext cx="5274650"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LEADERSHIP AND ACCOUNTABILITY</a:t>
            </a:r>
          </a:p>
        </p:txBody>
      </p:sp>
      <p:cxnSp>
        <p:nvCxnSpPr>
          <p:cNvPr id="13" name="Straight Connector 12">
            <a:extLst>
              <a:ext uri="{FF2B5EF4-FFF2-40B4-BE49-F238E27FC236}">
                <a16:creationId xmlns:a16="http://schemas.microsoft.com/office/drawing/2014/main" id="{0E0E113F-F0CC-C95F-1493-AD1AE39E2EE3}"/>
              </a:ext>
            </a:extLst>
          </p:cNvPr>
          <p:cNvCxnSpPr>
            <a:cxnSpLocks/>
          </p:cNvCxnSpPr>
          <p:nvPr/>
        </p:nvCxnSpPr>
        <p:spPr>
          <a:xfrm>
            <a:off x="1970392" y="869076"/>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FE5CC8C-203A-962E-6261-723159A22948}"/>
              </a:ext>
            </a:extLst>
          </p:cNvPr>
          <p:cNvGrpSpPr/>
          <p:nvPr/>
        </p:nvGrpSpPr>
        <p:grpSpPr>
          <a:xfrm>
            <a:off x="915690" y="836085"/>
            <a:ext cx="831203" cy="831203"/>
            <a:chOff x="7223761" y="2473670"/>
            <a:chExt cx="831203" cy="831203"/>
          </a:xfrm>
        </p:grpSpPr>
        <p:sp>
          <p:nvSpPr>
            <p:cNvPr id="15" name="Oval 14">
              <a:extLst>
                <a:ext uri="{FF2B5EF4-FFF2-40B4-BE49-F238E27FC236}">
                  <a16:creationId xmlns:a16="http://schemas.microsoft.com/office/drawing/2014/main" id="{D856164E-09C5-F299-BADF-D62369CE1EB9}"/>
                </a:ext>
              </a:extLst>
            </p:cNvPr>
            <p:cNvSpPr/>
            <p:nvPr/>
          </p:nvSpPr>
          <p:spPr>
            <a:xfrm>
              <a:off x="7223761" y="2473670"/>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16" name="Picture 15">
              <a:extLst>
                <a:ext uri="{FF2B5EF4-FFF2-40B4-BE49-F238E27FC236}">
                  <a16:creationId xmlns:a16="http://schemas.microsoft.com/office/drawing/2014/main" id="{23B2B003-7535-6A92-702F-F2BCBC369F08}"/>
                </a:ext>
              </a:extLst>
            </p:cNvPr>
            <p:cNvPicPr>
              <a:picLocks noChangeAspect="1"/>
            </p:cNvPicPr>
            <p:nvPr/>
          </p:nvPicPr>
          <p:blipFill>
            <a:blip r:embed="rId3"/>
            <a:stretch>
              <a:fillRect/>
            </a:stretch>
          </p:blipFill>
          <p:spPr>
            <a:xfrm>
              <a:off x="7380902" y="2609469"/>
              <a:ext cx="532550" cy="532550"/>
            </a:xfrm>
            <a:prstGeom prst="rect">
              <a:avLst/>
            </a:prstGeom>
          </p:spPr>
        </p:pic>
      </p:grpSp>
      <p:pic>
        <p:nvPicPr>
          <p:cNvPr id="17" name="Graphic 16">
            <a:extLst>
              <a:ext uri="{FF2B5EF4-FFF2-40B4-BE49-F238E27FC236}">
                <a16:creationId xmlns:a16="http://schemas.microsoft.com/office/drawing/2014/main" id="{41DDD199-371C-B069-49DB-C8966860F762}"/>
              </a:ext>
            </a:extLst>
          </p:cNvPr>
          <p:cNvPicPr>
            <a:picLocks noChangeAspect="1"/>
          </p:cNvPicPr>
          <p:nvPr/>
        </p:nvPicPr>
        <p:blipFill>
          <a:blip r:embed="rId4">
            <a:extLst>
              <a:ext uri="{96DAC541-7B7A-43D3-8B79-37D633B846F1}">
                <asvg:svgBlip xmlns:asvg="http://schemas.microsoft.com/office/drawing/2016/SVG/main" r:embed="rId5"/>
              </a:ext>
            </a:extLst>
          </a:blip>
          <a:srcRect b="34726"/>
          <a:stretch>
            <a:fillRect/>
          </a:stretch>
        </p:blipFill>
        <p:spPr>
          <a:xfrm rot="10800000">
            <a:off x="7347269" y="0"/>
            <a:ext cx="3771900" cy="1997850"/>
          </a:xfrm>
          <a:prstGeom prst="rect">
            <a:avLst/>
          </a:prstGeom>
        </p:spPr>
      </p:pic>
      <p:pic>
        <p:nvPicPr>
          <p:cNvPr id="2" name="Picture 1">
            <a:extLst>
              <a:ext uri="{FF2B5EF4-FFF2-40B4-BE49-F238E27FC236}">
                <a16:creationId xmlns:a16="http://schemas.microsoft.com/office/drawing/2014/main" id="{FD45AC38-5731-95DC-02D1-145D152F4FF5}"/>
              </a:ext>
            </a:extLst>
          </p:cNvPr>
          <p:cNvPicPr>
            <a:picLocks noChangeAspect="1"/>
          </p:cNvPicPr>
          <p:nvPr/>
        </p:nvPicPr>
        <p:blipFill>
          <a:blip r:embed="rId6"/>
          <a:stretch>
            <a:fillRect/>
          </a:stretch>
        </p:blipFill>
        <p:spPr>
          <a:xfrm>
            <a:off x="1040587" y="2063196"/>
            <a:ext cx="10110825" cy="3309130"/>
          </a:xfrm>
          <a:prstGeom prst="rect">
            <a:avLst/>
          </a:prstGeom>
        </p:spPr>
      </p:pic>
      <p:pic>
        <p:nvPicPr>
          <p:cNvPr id="3" name="Picture 2" descr="A black and white logo&#10;&#10;AI-generated content may be incorrect.">
            <a:extLst>
              <a:ext uri="{FF2B5EF4-FFF2-40B4-BE49-F238E27FC236}">
                <a16:creationId xmlns:a16="http://schemas.microsoft.com/office/drawing/2014/main" id="{0F863957-DC83-9EBB-9108-3D1F56D34B67}"/>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42500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9C5D9B-C71A-0AD6-EACA-89831AD59F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F3384E-245A-2024-A6CE-97B5D24909E4}"/>
              </a:ext>
            </a:extLst>
          </p:cNvPr>
          <p:cNvSpPr>
            <a:spLocks noGrp="1"/>
          </p:cNvSpPr>
          <p:nvPr>
            <p:ph type="title"/>
          </p:nvPr>
        </p:nvSpPr>
        <p:spPr>
          <a:xfrm>
            <a:off x="1100392" y="90082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ROLES AND RESPONSIBILITIES</a:t>
            </a:r>
          </a:p>
        </p:txBody>
      </p:sp>
      <p:cxnSp>
        <p:nvCxnSpPr>
          <p:cNvPr id="3" name="Straight Connector 2">
            <a:extLst>
              <a:ext uri="{FF2B5EF4-FFF2-40B4-BE49-F238E27FC236}">
                <a16:creationId xmlns:a16="http://schemas.microsoft.com/office/drawing/2014/main" id="{8D72F147-3CC3-07F9-004C-DDCA3B958877}"/>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C23E3723-8115-25C7-D353-1EF49595FD7F}"/>
              </a:ext>
            </a:extLst>
          </p:cNvPr>
          <p:cNvSpPr txBox="1">
            <a:spLocks/>
          </p:cNvSpPr>
          <p:nvPr/>
        </p:nvSpPr>
        <p:spPr>
          <a:xfrm>
            <a:off x="1100393" y="2114955"/>
            <a:ext cx="10159225"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AU" sz="1600" noProof="0" dirty="0">
                <a:solidFill>
                  <a:srgbClr val="4A4B4C"/>
                </a:solidFill>
                <a:cs typeface="Arial" panose="020B0604020202020204" pitchFamily="34" charset="0"/>
              </a:rPr>
              <a:t>Now that governing person a clear on </a:t>
            </a:r>
            <a:r>
              <a:rPr lang="en-AU" sz="1600" b="1" noProof="0" dirty="0">
                <a:solidFill>
                  <a:srgbClr val="4A4B4C"/>
                </a:solidFill>
                <a:cs typeface="Arial" panose="020B0604020202020204" pitchFamily="34" charset="0"/>
              </a:rPr>
              <a:t>who they are</a:t>
            </a:r>
            <a:r>
              <a:rPr lang="en-AU" sz="1600" noProof="0" dirty="0">
                <a:solidFill>
                  <a:srgbClr val="4A4B4C"/>
                </a:solidFill>
                <a:cs typeface="Arial" panose="020B0604020202020204" pitchFamily="34" charset="0"/>
              </a:rPr>
              <a:t> in the organisation, they must be able to </a:t>
            </a:r>
            <a:r>
              <a:rPr lang="en-AU" sz="1600" b="1" noProof="0" dirty="0">
                <a:solidFill>
                  <a:srgbClr val="4A4B4C"/>
                </a:solidFill>
                <a:cs typeface="Arial" panose="020B0604020202020204" pitchFamily="34" charset="0"/>
              </a:rPr>
              <a:t>communicate to everyone else</a:t>
            </a:r>
            <a:r>
              <a:rPr lang="en-AU" sz="1600" noProof="0" dirty="0">
                <a:solidFill>
                  <a:srgbClr val="4A4B4C"/>
                </a:solidFill>
                <a:cs typeface="Arial" panose="020B0604020202020204" pitchFamily="34" charset="0"/>
              </a:rPr>
              <a:t>, who are subject to their decisions (through policies and procedures).</a:t>
            </a:r>
          </a:p>
          <a:p>
            <a:pPr fontAlgn="base"/>
            <a:r>
              <a:rPr lang="en-AU" sz="1600" noProof="0" dirty="0">
                <a:solidFill>
                  <a:srgbClr val="4A4B4C"/>
                </a:solidFill>
                <a:cs typeface="Arial" panose="020B0604020202020204" pitchFamily="34" charset="0"/>
              </a:rPr>
              <a:t>Requires that there be a recognised system to effectively communicate to staff. There must be record of the contents of the communication, who the communication was provided to, and acknowledgement  of having received and understood the information. E.g. if communication was done through a meeting, the Minutes of the Meeting, when sent out, should require attendees to provide further feedback (questions or concerns) or acknowledgement and comments.</a:t>
            </a:r>
          </a:p>
          <a:p>
            <a:pPr fontAlgn="base"/>
            <a:r>
              <a:rPr lang="en-AU" sz="1600" noProof="0" dirty="0">
                <a:solidFill>
                  <a:srgbClr val="4A4B4C"/>
                </a:solidFill>
                <a:cs typeface="Arial" panose="020B0604020202020204" pitchFamily="34" charset="0"/>
              </a:rPr>
              <a:t>Requires that the RTO know who is responsible for monitoring updates in legislation or industry, and who is responsible for implementing the communication of these changes. The communication must have sufficient content to not only give information, but make sure that it is understood.</a:t>
            </a:r>
          </a:p>
          <a:p>
            <a:pPr fontAlgn="base"/>
            <a:r>
              <a:rPr lang="en-AU" sz="1600" noProof="0" dirty="0">
                <a:solidFill>
                  <a:srgbClr val="4A4B4C"/>
                </a:solidFill>
                <a:cs typeface="Arial" panose="020B0604020202020204" pitchFamily="34" charset="0"/>
              </a:rPr>
              <a:t>Requires third party agreements to be clear and comprehensive in its contents of what the RTOs expectations are of it – the scope, the limitations, the full communication of the Outcome Standards, as applicable to third parties, etc. Third parties should be informed if the provider’s practices and expectations change, particularly </a:t>
            </a:r>
            <a:r>
              <a:rPr lang="en-AU" sz="1600" dirty="0">
                <a:solidFill>
                  <a:srgbClr val="4A4B4C"/>
                </a:solidFill>
                <a:cs typeface="Arial" panose="020B0604020202020204" pitchFamily="34" charset="0"/>
              </a:rPr>
              <a:t>where there are regulatory or legislative changes.</a:t>
            </a:r>
            <a:endParaRPr lang="en-AU" sz="1600" noProof="0" dirty="0">
              <a:solidFill>
                <a:srgbClr val="4A4B4C"/>
              </a:solidFill>
              <a:cs typeface="Arial" panose="020B0604020202020204" pitchFamily="34" charset="0"/>
            </a:endParaRPr>
          </a:p>
          <a:p>
            <a:pPr fontAlgn="base"/>
            <a:endParaRPr lang="en-AU" sz="1600" noProof="0" dirty="0">
              <a:solidFill>
                <a:srgbClr val="4A4B4C"/>
              </a:solidFill>
              <a:cs typeface="Arial" panose="020B0604020202020204" pitchFamily="34" charset="0"/>
            </a:endParaRPr>
          </a:p>
        </p:txBody>
      </p:sp>
      <p:pic>
        <p:nvPicPr>
          <p:cNvPr id="2" name="Picture 1" descr="A black and white logo&#10;&#10;AI-generated content may be incorrect.">
            <a:extLst>
              <a:ext uri="{FF2B5EF4-FFF2-40B4-BE49-F238E27FC236}">
                <a16:creationId xmlns:a16="http://schemas.microsoft.com/office/drawing/2014/main" id="{6ED2D17B-F189-8425-B3E1-676CFACD51D6}"/>
              </a:ext>
            </a:extLst>
          </p:cNvPr>
          <p:cNvPicPr>
            <a:picLocks noChangeAspect="1"/>
          </p:cNvPicPr>
          <p:nvPr/>
        </p:nvPicPr>
        <p:blipFill>
          <a:blip r:embed="rId3"/>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30072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441C5E-0C8C-477D-BE3B-C43A6D6FF06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5F68FAE-5EF8-0A92-11CA-54D90BCC17A7}"/>
              </a:ext>
            </a:extLst>
          </p:cNvPr>
          <p:cNvSpPr>
            <a:spLocks noGrp="1"/>
          </p:cNvSpPr>
          <p:nvPr>
            <p:ph type="title"/>
          </p:nvPr>
        </p:nvSpPr>
        <p:spPr>
          <a:xfrm>
            <a:off x="2155095" y="915571"/>
            <a:ext cx="5274650"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RISK MANAGEMENT</a:t>
            </a:r>
          </a:p>
        </p:txBody>
      </p:sp>
      <p:cxnSp>
        <p:nvCxnSpPr>
          <p:cNvPr id="13" name="Straight Connector 12">
            <a:extLst>
              <a:ext uri="{FF2B5EF4-FFF2-40B4-BE49-F238E27FC236}">
                <a16:creationId xmlns:a16="http://schemas.microsoft.com/office/drawing/2014/main" id="{A7DFE720-6D71-C0D9-71D1-0E5F6B8270EA}"/>
              </a:ext>
            </a:extLst>
          </p:cNvPr>
          <p:cNvCxnSpPr>
            <a:cxnSpLocks/>
          </p:cNvCxnSpPr>
          <p:nvPr/>
        </p:nvCxnSpPr>
        <p:spPr>
          <a:xfrm>
            <a:off x="1970392" y="869076"/>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5EB0BEFA-5245-75CA-F3FD-379E5866C45B}"/>
              </a:ext>
            </a:extLst>
          </p:cNvPr>
          <p:cNvGrpSpPr/>
          <p:nvPr/>
        </p:nvGrpSpPr>
        <p:grpSpPr>
          <a:xfrm>
            <a:off x="915690" y="830116"/>
            <a:ext cx="831203" cy="831203"/>
            <a:chOff x="7223761" y="3437497"/>
            <a:chExt cx="831203" cy="831203"/>
          </a:xfrm>
        </p:grpSpPr>
        <p:sp>
          <p:nvSpPr>
            <p:cNvPr id="7" name="Oval 6">
              <a:extLst>
                <a:ext uri="{FF2B5EF4-FFF2-40B4-BE49-F238E27FC236}">
                  <a16:creationId xmlns:a16="http://schemas.microsoft.com/office/drawing/2014/main" id="{3ABCC744-591E-EC33-6774-FC35D418880C}"/>
                </a:ext>
              </a:extLst>
            </p:cNvPr>
            <p:cNvSpPr/>
            <p:nvPr/>
          </p:nvSpPr>
          <p:spPr>
            <a:xfrm>
              <a:off x="7223761" y="3437497"/>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8" name="Picture 7">
              <a:extLst>
                <a:ext uri="{FF2B5EF4-FFF2-40B4-BE49-F238E27FC236}">
                  <a16:creationId xmlns:a16="http://schemas.microsoft.com/office/drawing/2014/main" id="{049A2220-35E1-7E80-123D-B4B35AB48DFD}"/>
                </a:ext>
              </a:extLst>
            </p:cNvPr>
            <p:cNvPicPr>
              <a:picLocks noChangeAspect="1"/>
            </p:cNvPicPr>
            <p:nvPr/>
          </p:nvPicPr>
          <p:blipFill>
            <a:blip r:embed="rId3"/>
            <a:stretch>
              <a:fillRect/>
            </a:stretch>
          </p:blipFill>
          <p:spPr>
            <a:xfrm>
              <a:off x="7353376" y="3615759"/>
              <a:ext cx="560076" cy="483066"/>
            </a:xfrm>
            <a:prstGeom prst="rect">
              <a:avLst/>
            </a:prstGeom>
          </p:spPr>
        </p:pic>
      </p:grpSp>
      <p:pic>
        <p:nvPicPr>
          <p:cNvPr id="2" name="Picture 1">
            <a:extLst>
              <a:ext uri="{FF2B5EF4-FFF2-40B4-BE49-F238E27FC236}">
                <a16:creationId xmlns:a16="http://schemas.microsoft.com/office/drawing/2014/main" id="{9543BFE9-B956-2D8F-7ABD-7FC196F0EBE8}"/>
              </a:ext>
            </a:extLst>
          </p:cNvPr>
          <p:cNvPicPr>
            <a:picLocks noChangeAspect="1"/>
          </p:cNvPicPr>
          <p:nvPr/>
        </p:nvPicPr>
        <p:blipFill>
          <a:blip r:embed="rId4"/>
          <a:stretch>
            <a:fillRect/>
          </a:stretch>
        </p:blipFill>
        <p:spPr>
          <a:xfrm>
            <a:off x="1537157" y="1886075"/>
            <a:ext cx="9117685" cy="3653754"/>
          </a:xfrm>
          <a:prstGeom prst="rect">
            <a:avLst/>
          </a:prstGeom>
        </p:spPr>
      </p:pic>
      <p:pic>
        <p:nvPicPr>
          <p:cNvPr id="3" name="Graphic 2">
            <a:extLst>
              <a:ext uri="{FF2B5EF4-FFF2-40B4-BE49-F238E27FC236}">
                <a16:creationId xmlns:a16="http://schemas.microsoft.com/office/drawing/2014/main" id="{D6836A51-9C8E-E706-A414-5C67BAA305B4}"/>
              </a:ext>
            </a:extLst>
          </p:cNvPr>
          <p:cNvPicPr>
            <a:picLocks noChangeAspect="1"/>
          </p:cNvPicPr>
          <p:nvPr/>
        </p:nvPicPr>
        <p:blipFill>
          <a:blip r:embed="rId5">
            <a:extLst>
              <a:ext uri="{96DAC541-7B7A-43D3-8B79-37D633B846F1}">
                <asvg:svgBlip xmlns:asvg="http://schemas.microsoft.com/office/drawing/2016/SVG/main" r:embed="rId6"/>
              </a:ext>
            </a:extLst>
          </a:blip>
          <a:srcRect l="45511"/>
          <a:stretch>
            <a:fillRect/>
          </a:stretch>
        </p:blipFill>
        <p:spPr>
          <a:xfrm rot="5400000">
            <a:off x="8553150" y="-502731"/>
            <a:ext cx="2055239" cy="3060700"/>
          </a:xfrm>
          <a:prstGeom prst="rect">
            <a:avLst/>
          </a:prstGeom>
        </p:spPr>
      </p:pic>
      <p:pic>
        <p:nvPicPr>
          <p:cNvPr id="4" name="Picture 3" descr="A black and white logo&#10;&#10;AI-generated content may be incorrect.">
            <a:extLst>
              <a:ext uri="{FF2B5EF4-FFF2-40B4-BE49-F238E27FC236}">
                <a16:creationId xmlns:a16="http://schemas.microsoft.com/office/drawing/2014/main" id="{A825D00E-868C-C432-96E2-656698B01B6E}"/>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23794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299DD1-A4D5-1188-C4FA-25CF633A735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0AB148-3CC5-E9BC-6896-F026E6369DCE}"/>
              </a:ext>
            </a:extLst>
          </p:cNvPr>
          <p:cNvSpPr>
            <a:spLocks noGrp="1"/>
          </p:cNvSpPr>
          <p:nvPr>
            <p:ph type="title"/>
          </p:nvPr>
        </p:nvSpPr>
        <p:spPr>
          <a:xfrm>
            <a:off x="1100392" y="90082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RISK AREAS</a:t>
            </a:r>
          </a:p>
        </p:txBody>
      </p:sp>
      <p:sp>
        <p:nvSpPr>
          <p:cNvPr id="2" name="Content Placeholder 2">
            <a:extLst>
              <a:ext uri="{FF2B5EF4-FFF2-40B4-BE49-F238E27FC236}">
                <a16:creationId xmlns:a16="http://schemas.microsoft.com/office/drawing/2014/main" id="{28E8163C-6394-5FD1-8C59-C0EEA76E6085}"/>
              </a:ext>
            </a:extLst>
          </p:cNvPr>
          <p:cNvSpPr txBox="1">
            <a:spLocks/>
          </p:cNvSpPr>
          <p:nvPr/>
        </p:nvSpPr>
        <p:spPr>
          <a:xfrm>
            <a:off x="1100392" y="2114955"/>
            <a:ext cx="5420637" cy="37991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1500"/>
              </a:spcBef>
            </a:pPr>
            <a:r>
              <a:rPr lang="en-AU" sz="1600" b="1" noProof="0" dirty="0">
                <a:solidFill>
                  <a:srgbClr val="325EAB"/>
                </a:solidFill>
                <a:latin typeface="Arial Black" panose="020B0604020202020204" pitchFamily="34" charset="0"/>
                <a:cs typeface="Arial Black" panose="020B0604020202020204" pitchFamily="34" charset="0"/>
              </a:rPr>
              <a:t>Finances</a:t>
            </a:r>
            <a:r>
              <a:rPr lang="en-AU" sz="1600" noProof="0" dirty="0">
                <a:solidFill>
                  <a:srgbClr val="4A4B4C"/>
                </a:solidFill>
                <a:cs typeface="Arial" panose="020B0604020202020204" pitchFamily="34" charset="0"/>
              </a:rPr>
              <a:t> (position, performance, cashflow).</a:t>
            </a:r>
          </a:p>
          <a:p>
            <a:pPr marL="576000" fontAlgn="base">
              <a:spcBef>
                <a:spcPts val="1500"/>
              </a:spcBef>
              <a:buFont typeface="Courier New" panose="02070309020205020404" pitchFamily="49" charset="0"/>
              <a:buChar char="o"/>
            </a:pPr>
            <a:r>
              <a:rPr lang="en-AU" sz="1600" noProof="0" dirty="0">
                <a:solidFill>
                  <a:srgbClr val="4A4B4C"/>
                </a:solidFill>
                <a:cs typeface="Arial" panose="020B0604020202020204" pitchFamily="34" charset="0"/>
              </a:rPr>
              <a:t>National Vocational Education and Training Regulator (Financial Viability Risk Assessment Requirements) Instrument 2021.</a:t>
            </a:r>
          </a:p>
          <a:p>
            <a:pPr fontAlgn="base">
              <a:spcBef>
                <a:spcPts val="1500"/>
              </a:spcBef>
            </a:pPr>
            <a:r>
              <a:rPr lang="en-AU" sz="1600" b="1" noProof="0" dirty="0">
                <a:solidFill>
                  <a:srgbClr val="325EAB"/>
                </a:solidFill>
                <a:latin typeface="Arial Black" panose="020B0604020202020204" pitchFamily="34" charset="0"/>
                <a:cs typeface="Arial Black" panose="020B0604020202020204" pitchFamily="34" charset="0"/>
              </a:rPr>
              <a:t>Conflicts of Interest </a:t>
            </a:r>
            <a:r>
              <a:rPr lang="en-AU" sz="1600" noProof="0" dirty="0">
                <a:solidFill>
                  <a:srgbClr val="4A4B4C"/>
                </a:solidFill>
                <a:cs typeface="Arial" panose="020B0604020202020204" pitchFamily="34" charset="0"/>
              </a:rPr>
              <a:t>(real or apparent).</a:t>
            </a:r>
          </a:p>
          <a:p>
            <a:pPr fontAlgn="base">
              <a:spcBef>
                <a:spcPts val="1500"/>
              </a:spcBef>
            </a:pPr>
            <a:r>
              <a:rPr lang="en-AU" sz="1600" b="1" noProof="0" dirty="0">
                <a:solidFill>
                  <a:srgbClr val="325EAB"/>
                </a:solidFill>
                <a:latin typeface="Arial Black" panose="020B0604020202020204" pitchFamily="34" charset="0"/>
                <a:cs typeface="Arial Black" panose="020B0604020202020204" pitchFamily="34" charset="0"/>
              </a:rPr>
              <a:t>Modes of Delivery </a:t>
            </a:r>
            <a:r>
              <a:rPr lang="en-AU" sz="1600" noProof="0" dirty="0">
                <a:solidFill>
                  <a:srgbClr val="4A4B4C"/>
                </a:solidFill>
                <a:cs typeface="Arial" panose="020B0604020202020204" pitchFamily="34" charset="0"/>
              </a:rPr>
              <a:t>(in-person or virtual).</a:t>
            </a:r>
          </a:p>
          <a:p>
            <a:pPr fontAlgn="base">
              <a:spcBef>
                <a:spcPts val="1500"/>
              </a:spcBef>
            </a:pPr>
            <a:r>
              <a:rPr lang="en-AU" sz="1600" b="1" noProof="0" dirty="0">
                <a:solidFill>
                  <a:srgbClr val="325EAB"/>
                </a:solidFill>
                <a:latin typeface="Arial Black" panose="020B0604020202020204" pitchFamily="34" charset="0"/>
                <a:cs typeface="Arial Black" panose="020B0604020202020204" pitchFamily="34" charset="0"/>
              </a:rPr>
              <a:t>VET students aged under 18 years old </a:t>
            </a:r>
            <a:r>
              <a:rPr lang="en-AU" sz="1600" noProof="0" dirty="0">
                <a:solidFill>
                  <a:srgbClr val="4A4B4C"/>
                </a:solidFill>
                <a:cs typeface="Arial" panose="020B0604020202020204" pitchFamily="34" charset="0"/>
              </a:rPr>
              <a:t>(National Principles of Child Safe Organisations).</a:t>
            </a:r>
          </a:p>
          <a:p>
            <a:pPr fontAlgn="base">
              <a:spcBef>
                <a:spcPts val="1500"/>
              </a:spcBef>
            </a:pPr>
            <a:endParaRPr lang="en-AU" sz="1600" dirty="0">
              <a:solidFill>
                <a:srgbClr val="4A4B4C"/>
              </a:solidFill>
              <a:cs typeface="Arial" panose="020B0604020202020204" pitchFamily="34" charset="0"/>
            </a:endParaRPr>
          </a:p>
          <a:p>
            <a:pPr fontAlgn="base">
              <a:spcBef>
                <a:spcPts val="1500"/>
              </a:spcBef>
            </a:pPr>
            <a:r>
              <a:rPr lang="en-AU" sz="1600" b="1" dirty="0">
                <a:solidFill>
                  <a:srgbClr val="325EAB"/>
                </a:solidFill>
                <a:latin typeface="Arial Black" panose="020B0604020202020204" pitchFamily="34" charset="0"/>
              </a:rPr>
              <a:t>ASQA’s Regulatory Risk Priorities </a:t>
            </a:r>
            <a:r>
              <a:rPr lang="en-AU" sz="1600" noProof="0" dirty="0">
                <a:solidFill>
                  <a:srgbClr val="4A4B4C"/>
                </a:solidFill>
                <a:cs typeface="Arial" panose="020B0604020202020204" pitchFamily="34" charset="0"/>
              </a:rPr>
              <a:t>are released each year, informing providers of what areas of VET are being prioritised for monitoring due to the volume of improper practice observed in the year preceding..</a:t>
            </a:r>
          </a:p>
          <a:p>
            <a:pPr fontAlgn="base"/>
            <a:endParaRPr lang="en-AU" sz="1600" noProof="0" dirty="0">
              <a:solidFill>
                <a:srgbClr val="4A4B4C"/>
              </a:solidFill>
              <a:cs typeface="Arial" panose="020B0604020202020204" pitchFamily="34" charset="0"/>
            </a:endParaRPr>
          </a:p>
        </p:txBody>
      </p:sp>
      <p:cxnSp>
        <p:nvCxnSpPr>
          <p:cNvPr id="3" name="Straight Connector 2">
            <a:extLst>
              <a:ext uri="{FF2B5EF4-FFF2-40B4-BE49-F238E27FC236}">
                <a16:creationId xmlns:a16="http://schemas.microsoft.com/office/drawing/2014/main" id="{C2B4672F-97B7-51A0-FE42-A838D410BBBB}"/>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4CC7160-A4A7-78DE-1408-8AEECDF6C484}"/>
              </a:ext>
            </a:extLst>
          </p:cNvPr>
          <p:cNvSpPr txBox="1"/>
          <p:nvPr/>
        </p:nvSpPr>
        <p:spPr>
          <a:xfrm>
            <a:off x="7709075" y="2285231"/>
            <a:ext cx="2605628" cy="307777"/>
          </a:xfrm>
          <a:prstGeom prst="rect">
            <a:avLst/>
          </a:prstGeom>
          <a:noFill/>
        </p:spPr>
        <p:txBody>
          <a:bodyPr wrap="square">
            <a:spAutoFit/>
          </a:bodyPr>
          <a:lstStyle/>
          <a:p>
            <a:r>
              <a:rPr lang="en-AU" sz="1400" b="1" noProof="0" dirty="0">
                <a:solidFill>
                  <a:srgbClr val="325EAB"/>
                </a:solidFill>
                <a:latin typeface="Arial Black" panose="020B0604020202020204" pitchFamily="34" charset="0"/>
                <a:cs typeface="Arial Black" panose="020B0604020202020204" pitchFamily="34" charset="0"/>
              </a:rPr>
              <a:t>FINANCES</a:t>
            </a:r>
          </a:p>
        </p:txBody>
      </p:sp>
      <p:sp>
        <p:nvSpPr>
          <p:cNvPr id="6" name="TextBox 5">
            <a:extLst>
              <a:ext uri="{FF2B5EF4-FFF2-40B4-BE49-F238E27FC236}">
                <a16:creationId xmlns:a16="http://schemas.microsoft.com/office/drawing/2014/main" id="{AD901B07-4AEC-CDA6-BD32-527CB2178C46}"/>
              </a:ext>
            </a:extLst>
          </p:cNvPr>
          <p:cNvSpPr txBox="1"/>
          <p:nvPr/>
        </p:nvSpPr>
        <p:spPr>
          <a:xfrm>
            <a:off x="6797272" y="1508399"/>
            <a:ext cx="6285754" cy="369332"/>
          </a:xfrm>
          <a:prstGeom prst="rect">
            <a:avLst/>
          </a:prstGeom>
          <a:noFill/>
        </p:spPr>
        <p:txBody>
          <a:bodyPr wrap="square">
            <a:spAutoFit/>
          </a:bodyPr>
          <a:lstStyle/>
          <a:p>
            <a:pPr marL="0" indent="0" fontAlgn="base">
              <a:buNone/>
            </a:pPr>
            <a:r>
              <a:rPr lang="en-AU" sz="1800" b="1" noProof="0" dirty="0">
                <a:solidFill>
                  <a:srgbClr val="325EAB"/>
                </a:solidFill>
                <a:latin typeface="Arial Black" panose="020B0604020202020204" pitchFamily="34" charset="0"/>
                <a:cs typeface="Arial Black" panose="020B0604020202020204" pitchFamily="34" charset="0"/>
              </a:rPr>
              <a:t>RISK AREAS</a:t>
            </a:r>
          </a:p>
        </p:txBody>
      </p:sp>
      <p:sp>
        <p:nvSpPr>
          <p:cNvPr id="8" name="Oval 7">
            <a:extLst>
              <a:ext uri="{FF2B5EF4-FFF2-40B4-BE49-F238E27FC236}">
                <a16:creationId xmlns:a16="http://schemas.microsoft.com/office/drawing/2014/main" id="{1EF0AC7F-66B1-DD3A-AFDC-A0386F4AB2DE}"/>
              </a:ext>
            </a:extLst>
          </p:cNvPr>
          <p:cNvSpPr/>
          <p:nvPr/>
        </p:nvSpPr>
        <p:spPr>
          <a:xfrm>
            <a:off x="6872723" y="2083399"/>
            <a:ext cx="703377" cy="703377"/>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61" name="TextBox 60">
            <a:extLst>
              <a:ext uri="{FF2B5EF4-FFF2-40B4-BE49-F238E27FC236}">
                <a16:creationId xmlns:a16="http://schemas.microsoft.com/office/drawing/2014/main" id="{9AAD71C7-A5E1-665C-CDED-0B3BD1FD3EDE}"/>
              </a:ext>
            </a:extLst>
          </p:cNvPr>
          <p:cNvSpPr txBox="1"/>
          <p:nvPr/>
        </p:nvSpPr>
        <p:spPr>
          <a:xfrm>
            <a:off x="7709075" y="3199632"/>
            <a:ext cx="3277580" cy="307777"/>
          </a:xfrm>
          <a:prstGeom prst="rect">
            <a:avLst/>
          </a:prstGeom>
          <a:noFill/>
        </p:spPr>
        <p:txBody>
          <a:bodyPr wrap="square">
            <a:spAutoFit/>
          </a:bodyPr>
          <a:lstStyle/>
          <a:p>
            <a:r>
              <a:rPr lang="en-AU" sz="1400" b="1" noProof="0" dirty="0">
                <a:solidFill>
                  <a:srgbClr val="325EAB"/>
                </a:solidFill>
                <a:latin typeface="Arial Black" panose="020B0604020202020204" pitchFamily="34" charset="0"/>
                <a:cs typeface="Arial Black" panose="020B0604020202020204" pitchFamily="34" charset="0"/>
              </a:rPr>
              <a:t>CONFLICTS OF INTEREST</a:t>
            </a:r>
          </a:p>
        </p:txBody>
      </p:sp>
      <p:sp>
        <p:nvSpPr>
          <p:cNvPr id="63" name="Oval 62">
            <a:extLst>
              <a:ext uri="{FF2B5EF4-FFF2-40B4-BE49-F238E27FC236}">
                <a16:creationId xmlns:a16="http://schemas.microsoft.com/office/drawing/2014/main" id="{4D99F1EB-362B-A7A2-A090-BB1780F99D77}"/>
              </a:ext>
            </a:extLst>
          </p:cNvPr>
          <p:cNvSpPr/>
          <p:nvPr/>
        </p:nvSpPr>
        <p:spPr>
          <a:xfrm>
            <a:off x="6872723" y="2956235"/>
            <a:ext cx="703377" cy="703377"/>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65" name="TextBox 64">
            <a:extLst>
              <a:ext uri="{FF2B5EF4-FFF2-40B4-BE49-F238E27FC236}">
                <a16:creationId xmlns:a16="http://schemas.microsoft.com/office/drawing/2014/main" id="{9D3D4113-6A84-BAA2-9BB1-8F0BC637D8A9}"/>
              </a:ext>
            </a:extLst>
          </p:cNvPr>
          <p:cNvSpPr txBox="1"/>
          <p:nvPr/>
        </p:nvSpPr>
        <p:spPr>
          <a:xfrm>
            <a:off x="7709075" y="4044759"/>
            <a:ext cx="2605628" cy="307777"/>
          </a:xfrm>
          <a:prstGeom prst="rect">
            <a:avLst/>
          </a:prstGeom>
          <a:noFill/>
        </p:spPr>
        <p:txBody>
          <a:bodyPr wrap="square">
            <a:spAutoFit/>
          </a:bodyPr>
          <a:lstStyle/>
          <a:p>
            <a:r>
              <a:rPr lang="en-AU" sz="1400" b="1" noProof="0" dirty="0">
                <a:solidFill>
                  <a:srgbClr val="325EAB"/>
                </a:solidFill>
                <a:latin typeface="Arial Black" panose="020B0604020202020204" pitchFamily="34" charset="0"/>
                <a:cs typeface="Arial Black" panose="020B0604020202020204" pitchFamily="34" charset="0"/>
              </a:rPr>
              <a:t>MODES OF DELIVERY</a:t>
            </a:r>
          </a:p>
        </p:txBody>
      </p:sp>
      <p:sp>
        <p:nvSpPr>
          <p:cNvPr id="67" name="Oval 66">
            <a:extLst>
              <a:ext uri="{FF2B5EF4-FFF2-40B4-BE49-F238E27FC236}">
                <a16:creationId xmlns:a16="http://schemas.microsoft.com/office/drawing/2014/main" id="{8E61581B-8D38-1B0F-F01C-D661E3D878E2}"/>
              </a:ext>
            </a:extLst>
          </p:cNvPr>
          <p:cNvSpPr/>
          <p:nvPr/>
        </p:nvSpPr>
        <p:spPr>
          <a:xfrm>
            <a:off x="6872723" y="3815217"/>
            <a:ext cx="703377" cy="703377"/>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69" name="TextBox 68">
            <a:extLst>
              <a:ext uri="{FF2B5EF4-FFF2-40B4-BE49-F238E27FC236}">
                <a16:creationId xmlns:a16="http://schemas.microsoft.com/office/drawing/2014/main" id="{97DEAC2F-CEAC-4DD9-00C0-9786117C51B9}"/>
              </a:ext>
            </a:extLst>
          </p:cNvPr>
          <p:cNvSpPr txBox="1"/>
          <p:nvPr/>
        </p:nvSpPr>
        <p:spPr>
          <a:xfrm>
            <a:off x="7709074" y="4918134"/>
            <a:ext cx="3152889" cy="307777"/>
          </a:xfrm>
          <a:prstGeom prst="rect">
            <a:avLst/>
          </a:prstGeom>
          <a:noFill/>
        </p:spPr>
        <p:txBody>
          <a:bodyPr wrap="square">
            <a:spAutoFit/>
          </a:bodyPr>
          <a:lstStyle/>
          <a:p>
            <a:r>
              <a:rPr lang="en-AU" sz="1400" b="1" noProof="0" dirty="0">
                <a:solidFill>
                  <a:srgbClr val="325EAB"/>
                </a:solidFill>
                <a:latin typeface="Arial Black" panose="020B0604020202020204" pitchFamily="34" charset="0"/>
                <a:cs typeface="Arial Black" panose="020B0604020202020204" pitchFamily="34" charset="0"/>
              </a:rPr>
              <a:t>VET STUDENTS UNDER 18</a:t>
            </a:r>
          </a:p>
        </p:txBody>
      </p:sp>
      <p:sp>
        <p:nvSpPr>
          <p:cNvPr id="71" name="Oval 70">
            <a:extLst>
              <a:ext uri="{FF2B5EF4-FFF2-40B4-BE49-F238E27FC236}">
                <a16:creationId xmlns:a16="http://schemas.microsoft.com/office/drawing/2014/main" id="{350432FD-D83B-910D-5A8B-F78C143F8A70}"/>
              </a:ext>
            </a:extLst>
          </p:cNvPr>
          <p:cNvSpPr/>
          <p:nvPr/>
        </p:nvSpPr>
        <p:spPr>
          <a:xfrm>
            <a:off x="6872723" y="4685896"/>
            <a:ext cx="703377" cy="703377"/>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cxnSp>
        <p:nvCxnSpPr>
          <p:cNvPr id="73" name="Straight Connector 72">
            <a:extLst>
              <a:ext uri="{FF2B5EF4-FFF2-40B4-BE49-F238E27FC236}">
                <a16:creationId xmlns:a16="http://schemas.microsoft.com/office/drawing/2014/main" id="{C61B130B-701E-304B-F0C3-8518DBA98750}"/>
              </a:ext>
            </a:extLst>
          </p:cNvPr>
          <p:cNvCxnSpPr>
            <a:cxnSpLocks/>
            <a:stCxn id="8" idx="4"/>
            <a:endCxn id="63" idx="0"/>
          </p:cNvCxnSpPr>
          <p:nvPr/>
        </p:nvCxnSpPr>
        <p:spPr>
          <a:xfrm>
            <a:off x="7224412" y="2786776"/>
            <a:ext cx="0" cy="16945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246BFD0-67F4-BE82-2EEE-31781747C38F}"/>
              </a:ext>
            </a:extLst>
          </p:cNvPr>
          <p:cNvCxnSpPr>
            <a:cxnSpLocks/>
          </p:cNvCxnSpPr>
          <p:nvPr/>
        </p:nvCxnSpPr>
        <p:spPr>
          <a:xfrm>
            <a:off x="7224412" y="3653763"/>
            <a:ext cx="0" cy="16945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B578F2F-614F-E163-B4F2-DA0E65EF741B}"/>
              </a:ext>
            </a:extLst>
          </p:cNvPr>
          <p:cNvCxnSpPr>
            <a:cxnSpLocks/>
          </p:cNvCxnSpPr>
          <p:nvPr/>
        </p:nvCxnSpPr>
        <p:spPr>
          <a:xfrm>
            <a:off x="7224412" y="4510590"/>
            <a:ext cx="0" cy="16945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79" name="Picture 78">
            <a:extLst>
              <a:ext uri="{FF2B5EF4-FFF2-40B4-BE49-F238E27FC236}">
                <a16:creationId xmlns:a16="http://schemas.microsoft.com/office/drawing/2014/main" id="{BB8E8F80-1F3E-4B87-735B-237D81685642}"/>
              </a:ext>
            </a:extLst>
          </p:cNvPr>
          <p:cNvPicPr>
            <a:picLocks noChangeAspect="1"/>
          </p:cNvPicPr>
          <p:nvPr/>
        </p:nvPicPr>
        <p:blipFill>
          <a:blip r:embed="rId3"/>
          <a:stretch>
            <a:fillRect/>
          </a:stretch>
        </p:blipFill>
        <p:spPr>
          <a:xfrm>
            <a:off x="7005698" y="2217224"/>
            <a:ext cx="465295" cy="440806"/>
          </a:xfrm>
          <a:prstGeom prst="rect">
            <a:avLst/>
          </a:prstGeom>
        </p:spPr>
      </p:pic>
      <p:pic>
        <p:nvPicPr>
          <p:cNvPr id="80" name="Picture 79">
            <a:extLst>
              <a:ext uri="{FF2B5EF4-FFF2-40B4-BE49-F238E27FC236}">
                <a16:creationId xmlns:a16="http://schemas.microsoft.com/office/drawing/2014/main" id="{110EDA25-24C1-BF07-E235-E5CED28B35CB}"/>
              </a:ext>
            </a:extLst>
          </p:cNvPr>
          <p:cNvPicPr>
            <a:picLocks noChangeAspect="1"/>
          </p:cNvPicPr>
          <p:nvPr/>
        </p:nvPicPr>
        <p:blipFill>
          <a:blip r:embed="rId4"/>
          <a:stretch>
            <a:fillRect/>
          </a:stretch>
        </p:blipFill>
        <p:spPr>
          <a:xfrm>
            <a:off x="6978496" y="3123537"/>
            <a:ext cx="505055" cy="378791"/>
          </a:xfrm>
          <a:prstGeom prst="rect">
            <a:avLst/>
          </a:prstGeom>
        </p:spPr>
      </p:pic>
      <p:pic>
        <p:nvPicPr>
          <p:cNvPr id="83" name="Picture 82">
            <a:extLst>
              <a:ext uri="{FF2B5EF4-FFF2-40B4-BE49-F238E27FC236}">
                <a16:creationId xmlns:a16="http://schemas.microsoft.com/office/drawing/2014/main" id="{C2FB8673-E077-1056-0585-20ECA4F2CA58}"/>
              </a:ext>
            </a:extLst>
          </p:cNvPr>
          <p:cNvPicPr>
            <a:picLocks noChangeAspect="1"/>
          </p:cNvPicPr>
          <p:nvPr/>
        </p:nvPicPr>
        <p:blipFill>
          <a:blip r:embed="rId5"/>
          <a:stretch>
            <a:fillRect/>
          </a:stretch>
        </p:blipFill>
        <p:spPr>
          <a:xfrm>
            <a:off x="6986629" y="3956913"/>
            <a:ext cx="475565" cy="406140"/>
          </a:xfrm>
          <a:prstGeom prst="rect">
            <a:avLst/>
          </a:prstGeom>
        </p:spPr>
      </p:pic>
      <p:pic>
        <p:nvPicPr>
          <p:cNvPr id="84" name="Picture 83">
            <a:extLst>
              <a:ext uri="{FF2B5EF4-FFF2-40B4-BE49-F238E27FC236}">
                <a16:creationId xmlns:a16="http://schemas.microsoft.com/office/drawing/2014/main" id="{250AD216-E375-3314-CAC2-A401F82A677B}"/>
              </a:ext>
            </a:extLst>
          </p:cNvPr>
          <p:cNvPicPr>
            <a:picLocks noChangeAspect="1"/>
          </p:cNvPicPr>
          <p:nvPr/>
        </p:nvPicPr>
        <p:blipFill>
          <a:blip r:embed="rId6"/>
          <a:stretch>
            <a:fillRect/>
          </a:stretch>
        </p:blipFill>
        <p:spPr>
          <a:xfrm>
            <a:off x="7001281" y="4812867"/>
            <a:ext cx="434200" cy="425686"/>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72EB511-A8CC-462B-E7C6-5FE7F2657D0D}"/>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367052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A4AE00-582A-251A-4CDF-57C8769333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0C575F-14FE-7A8E-A955-717845C21D7F}"/>
              </a:ext>
            </a:extLst>
          </p:cNvPr>
          <p:cNvSpPr>
            <a:spLocks noGrp="1"/>
          </p:cNvSpPr>
          <p:nvPr>
            <p:ph type="title"/>
          </p:nvPr>
        </p:nvSpPr>
        <p:spPr>
          <a:xfrm>
            <a:off x="1100392" y="900823"/>
            <a:ext cx="8174017"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IDENTIFIES, MANAGES AND REVIEWS</a:t>
            </a:r>
          </a:p>
        </p:txBody>
      </p:sp>
      <p:cxnSp>
        <p:nvCxnSpPr>
          <p:cNvPr id="3" name="Straight Connector 2">
            <a:extLst>
              <a:ext uri="{FF2B5EF4-FFF2-40B4-BE49-F238E27FC236}">
                <a16:creationId xmlns:a16="http://schemas.microsoft.com/office/drawing/2014/main" id="{AEE3BDB4-3183-02B1-6AD1-DF6660AC568C}"/>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B78A48D7-AAE9-6400-8D8A-3094479295A6}"/>
              </a:ext>
            </a:extLst>
          </p:cNvPr>
          <p:cNvPicPr>
            <a:picLocks noChangeAspect="1"/>
          </p:cNvPicPr>
          <p:nvPr/>
        </p:nvPicPr>
        <p:blipFill>
          <a:blip r:embed="rId3">
            <a:extLst>
              <a:ext uri="{96DAC541-7B7A-43D3-8B79-37D633B846F1}">
                <asvg:svgBlip xmlns:asvg="http://schemas.microsoft.com/office/drawing/2016/SVG/main" r:embed="rId4"/>
              </a:ext>
            </a:extLst>
          </a:blip>
          <a:srcRect l="25723"/>
          <a:stretch>
            <a:fillRect/>
          </a:stretch>
        </p:blipFill>
        <p:spPr>
          <a:xfrm rot="10800000">
            <a:off x="9390359" y="1484568"/>
            <a:ext cx="2801641" cy="3060700"/>
          </a:xfrm>
          <a:prstGeom prst="rect">
            <a:avLst/>
          </a:prstGeom>
        </p:spPr>
      </p:pic>
      <p:sp>
        <p:nvSpPr>
          <p:cNvPr id="6" name="Content Placeholder 2">
            <a:extLst>
              <a:ext uri="{FF2B5EF4-FFF2-40B4-BE49-F238E27FC236}">
                <a16:creationId xmlns:a16="http://schemas.microsoft.com/office/drawing/2014/main" id="{8EC354F0-51E6-753F-A629-A3353794263E}"/>
              </a:ext>
            </a:extLst>
          </p:cNvPr>
          <p:cNvSpPr txBox="1">
            <a:spLocks/>
          </p:cNvSpPr>
          <p:nvPr/>
        </p:nvSpPr>
        <p:spPr>
          <a:xfrm>
            <a:off x="1100393" y="2114955"/>
            <a:ext cx="10159225" cy="443081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1100"/>
              </a:spcBef>
            </a:pPr>
            <a:r>
              <a:rPr lang="en-AU" sz="1600" noProof="0" dirty="0">
                <a:solidFill>
                  <a:srgbClr val="4A4B4C"/>
                </a:solidFill>
                <a:cs typeface="Arial" panose="020B0604020202020204" pitchFamily="34" charset="0"/>
              </a:rPr>
              <a:t>Risk Management Register (identifies risks, mitigation steps, etc).</a:t>
            </a:r>
          </a:p>
          <a:p>
            <a:pPr fontAlgn="base">
              <a:spcBef>
                <a:spcPts val="1100"/>
              </a:spcBef>
            </a:pPr>
            <a:r>
              <a:rPr lang="en-AU" sz="1600" noProof="0" dirty="0">
                <a:solidFill>
                  <a:srgbClr val="4A4B4C"/>
                </a:solidFill>
                <a:cs typeface="Arial" panose="020B0604020202020204" pitchFamily="34" charset="0"/>
              </a:rPr>
              <a:t>Conflict of Interest Register.</a:t>
            </a:r>
          </a:p>
          <a:p>
            <a:pPr fontAlgn="base">
              <a:spcBef>
                <a:spcPts val="1100"/>
              </a:spcBef>
            </a:pPr>
            <a:r>
              <a:rPr lang="en-AU" sz="1600" noProof="0" dirty="0">
                <a:solidFill>
                  <a:srgbClr val="4A4B4C"/>
                </a:solidFill>
                <a:cs typeface="Arial" panose="020B0604020202020204" pitchFamily="34" charset="0"/>
              </a:rPr>
              <a:t>Conflict of Interest Policy.</a:t>
            </a:r>
          </a:p>
          <a:p>
            <a:pPr fontAlgn="base">
              <a:spcBef>
                <a:spcPts val="1100"/>
              </a:spcBef>
            </a:pPr>
            <a:r>
              <a:rPr lang="en-AU" sz="1600" noProof="0" dirty="0">
                <a:solidFill>
                  <a:srgbClr val="4A4B4C"/>
                </a:solidFill>
                <a:cs typeface="Arial" panose="020B0604020202020204" pitchFamily="34" charset="0"/>
              </a:rPr>
              <a:t>Child Safety Policy.</a:t>
            </a:r>
          </a:p>
          <a:p>
            <a:pPr fontAlgn="base">
              <a:spcBef>
                <a:spcPts val="1100"/>
              </a:spcBef>
            </a:pPr>
            <a:r>
              <a:rPr lang="en-AU" sz="1600" noProof="0" dirty="0">
                <a:solidFill>
                  <a:srgbClr val="4A4B4C"/>
                </a:solidFill>
                <a:cs typeface="Arial" panose="020B0604020202020204" pitchFamily="34" charset="0"/>
              </a:rPr>
              <a:t>Governing Persons Policy.</a:t>
            </a:r>
          </a:p>
          <a:p>
            <a:pPr fontAlgn="base">
              <a:spcBef>
                <a:spcPts val="1100"/>
              </a:spcBef>
            </a:pPr>
            <a:r>
              <a:rPr lang="en-AU" sz="1600" noProof="0" dirty="0">
                <a:solidFill>
                  <a:srgbClr val="4A4B4C"/>
                </a:solidFill>
                <a:cs typeface="Arial" panose="020B0604020202020204" pitchFamily="34" charset="0"/>
              </a:rPr>
              <a:t>Code of Conduct.</a:t>
            </a:r>
          </a:p>
          <a:p>
            <a:pPr fontAlgn="base">
              <a:spcBef>
                <a:spcPts val="1100"/>
              </a:spcBef>
            </a:pPr>
            <a:r>
              <a:rPr lang="en-AU" sz="1600" dirty="0">
                <a:solidFill>
                  <a:srgbClr val="4A4B4C"/>
                </a:solidFill>
                <a:cs typeface="Arial" panose="020B0604020202020204" pitchFamily="34" charset="0"/>
              </a:rPr>
              <a:t>Budget or Financial Viability Plan</a:t>
            </a:r>
            <a:endParaRPr lang="en-AU" sz="1600" noProof="0" dirty="0">
              <a:solidFill>
                <a:srgbClr val="4A4B4C"/>
              </a:solidFill>
              <a:cs typeface="Arial" panose="020B0604020202020204" pitchFamily="34" charset="0"/>
            </a:endParaRPr>
          </a:p>
          <a:p>
            <a:pPr fontAlgn="base">
              <a:spcBef>
                <a:spcPts val="1100"/>
              </a:spcBef>
            </a:pPr>
            <a:r>
              <a:rPr lang="en-AU" sz="1600" noProof="0" dirty="0">
                <a:solidFill>
                  <a:srgbClr val="4A4B4C"/>
                </a:solidFill>
                <a:cs typeface="Arial" panose="020B0604020202020204" pitchFamily="34" charset="0"/>
              </a:rPr>
              <a:t>Business Continuity Plan.</a:t>
            </a:r>
          </a:p>
          <a:p>
            <a:pPr fontAlgn="base">
              <a:spcBef>
                <a:spcPts val="1100"/>
              </a:spcBef>
            </a:pPr>
            <a:r>
              <a:rPr lang="en-AU" sz="1600" noProof="0" dirty="0">
                <a:solidFill>
                  <a:srgbClr val="4A4B4C"/>
                </a:solidFill>
                <a:cs typeface="Arial" panose="020B0604020202020204" pitchFamily="34" charset="0"/>
              </a:rPr>
              <a:t>Compliance Schedule/Self-Assurance Schedule.</a:t>
            </a:r>
          </a:p>
          <a:p>
            <a:pPr fontAlgn="base">
              <a:spcBef>
                <a:spcPts val="1100"/>
              </a:spcBef>
            </a:pPr>
            <a:r>
              <a:rPr lang="en-AU" sz="1600" noProof="0" dirty="0">
                <a:solidFill>
                  <a:srgbClr val="4A4B4C"/>
                </a:solidFill>
                <a:cs typeface="Arial" panose="020B0604020202020204" pitchFamily="34" charset="0"/>
              </a:rPr>
              <a:t>Records Management Policy.</a:t>
            </a:r>
          </a:p>
          <a:p>
            <a:pPr fontAlgn="base">
              <a:spcBef>
                <a:spcPts val="1100"/>
              </a:spcBef>
            </a:pPr>
            <a:endParaRPr lang="en-AU" sz="1600" noProof="0" dirty="0">
              <a:solidFill>
                <a:srgbClr val="4A4B4C"/>
              </a:solidFill>
              <a:cs typeface="Arial" panose="020B0604020202020204" pitchFamily="34" charset="0"/>
            </a:endParaRPr>
          </a:p>
        </p:txBody>
      </p:sp>
      <p:pic>
        <p:nvPicPr>
          <p:cNvPr id="2" name="Picture 1" descr="A black and white logo&#10;&#10;AI-generated content may be incorrect.">
            <a:extLst>
              <a:ext uri="{FF2B5EF4-FFF2-40B4-BE49-F238E27FC236}">
                <a16:creationId xmlns:a16="http://schemas.microsoft.com/office/drawing/2014/main" id="{3EB947B1-562B-F0D6-0383-504AFC95013D}"/>
              </a:ext>
            </a:extLst>
          </p:cNvPr>
          <p:cNvPicPr>
            <a:picLocks noChangeAspect="1"/>
          </p:cNvPicPr>
          <p:nvPr/>
        </p:nvPicPr>
        <p:blipFill>
          <a:blip r:embed="rId5"/>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287190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53D001-9A36-9352-0697-2A9A82EF945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90F01B9-F5FD-ED68-29A4-05EF6A9A0F6B}"/>
              </a:ext>
            </a:extLst>
          </p:cNvPr>
          <p:cNvSpPr>
            <a:spLocks noGrp="1"/>
          </p:cNvSpPr>
          <p:nvPr>
            <p:ph type="title"/>
          </p:nvPr>
        </p:nvSpPr>
        <p:spPr>
          <a:xfrm>
            <a:off x="2155094" y="915571"/>
            <a:ext cx="7567401"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CONTINUOUS IMPROVEMENT</a:t>
            </a:r>
          </a:p>
        </p:txBody>
      </p:sp>
      <p:cxnSp>
        <p:nvCxnSpPr>
          <p:cNvPr id="13" name="Straight Connector 12">
            <a:extLst>
              <a:ext uri="{FF2B5EF4-FFF2-40B4-BE49-F238E27FC236}">
                <a16:creationId xmlns:a16="http://schemas.microsoft.com/office/drawing/2014/main" id="{4C96A51C-A340-719C-8DA3-69125883D34D}"/>
              </a:ext>
            </a:extLst>
          </p:cNvPr>
          <p:cNvCxnSpPr>
            <a:cxnSpLocks/>
          </p:cNvCxnSpPr>
          <p:nvPr/>
        </p:nvCxnSpPr>
        <p:spPr>
          <a:xfrm>
            <a:off x="1970392" y="869076"/>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9C66EEDD-31D7-31AB-B1AF-5E03A4CC0DB9}"/>
              </a:ext>
            </a:extLst>
          </p:cNvPr>
          <p:cNvGrpSpPr/>
          <p:nvPr/>
        </p:nvGrpSpPr>
        <p:grpSpPr>
          <a:xfrm>
            <a:off x="909741" y="830115"/>
            <a:ext cx="831203" cy="831203"/>
            <a:chOff x="7223761" y="4401324"/>
            <a:chExt cx="831203" cy="831203"/>
          </a:xfrm>
        </p:grpSpPr>
        <p:sp>
          <p:nvSpPr>
            <p:cNvPr id="10" name="Oval 9">
              <a:extLst>
                <a:ext uri="{FF2B5EF4-FFF2-40B4-BE49-F238E27FC236}">
                  <a16:creationId xmlns:a16="http://schemas.microsoft.com/office/drawing/2014/main" id="{F9AA50A0-0DF1-460E-BF54-E43D42D48FA2}"/>
                </a:ext>
              </a:extLst>
            </p:cNvPr>
            <p:cNvSpPr/>
            <p:nvPr/>
          </p:nvSpPr>
          <p:spPr>
            <a:xfrm>
              <a:off x="7223761" y="4401324"/>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11" name="Picture 10">
              <a:extLst>
                <a:ext uri="{FF2B5EF4-FFF2-40B4-BE49-F238E27FC236}">
                  <a16:creationId xmlns:a16="http://schemas.microsoft.com/office/drawing/2014/main" id="{11B8BEBB-8217-F921-CCA3-50963ACE4B99}"/>
                </a:ext>
              </a:extLst>
            </p:cNvPr>
            <p:cNvPicPr>
              <a:picLocks noChangeAspect="1"/>
            </p:cNvPicPr>
            <p:nvPr/>
          </p:nvPicPr>
          <p:blipFill>
            <a:blip r:embed="rId3"/>
            <a:stretch>
              <a:fillRect/>
            </a:stretch>
          </p:blipFill>
          <p:spPr>
            <a:xfrm>
              <a:off x="7372930" y="4544637"/>
              <a:ext cx="532864" cy="544575"/>
            </a:xfrm>
            <a:prstGeom prst="rect">
              <a:avLst/>
            </a:prstGeom>
          </p:spPr>
        </p:pic>
      </p:grpSp>
      <p:pic>
        <p:nvPicPr>
          <p:cNvPr id="2" name="Picture 1">
            <a:extLst>
              <a:ext uri="{FF2B5EF4-FFF2-40B4-BE49-F238E27FC236}">
                <a16:creationId xmlns:a16="http://schemas.microsoft.com/office/drawing/2014/main" id="{9FB7D7DA-0AFB-0741-ADB0-3C1DA68F5794}"/>
              </a:ext>
            </a:extLst>
          </p:cNvPr>
          <p:cNvPicPr>
            <a:picLocks noChangeAspect="1"/>
          </p:cNvPicPr>
          <p:nvPr/>
        </p:nvPicPr>
        <p:blipFill>
          <a:blip r:embed="rId4"/>
          <a:stretch>
            <a:fillRect/>
          </a:stretch>
        </p:blipFill>
        <p:spPr>
          <a:xfrm>
            <a:off x="981711" y="2315457"/>
            <a:ext cx="10228577" cy="3024297"/>
          </a:xfrm>
          <a:prstGeom prst="rect">
            <a:avLst/>
          </a:prstGeom>
        </p:spPr>
      </p:pic>
      <p:pic>
        <p:nvPicPr>
          <p:cNvPr id="3" name="Picture 2" descr="A black and white logo&#10;&#10;AI-generated content may be incorrect.">
            <a:extLst>
              <a:ext uri="{FF2B5EF4-FFF2-40B4-BE49-F238E27FC236}">
                <a16:creationId xmlns:a16="http://schemas.microsoft.com/office/drawing/2014/main" id="{EE3364D9-324E-BBBD-8AD3-30A0C098445E}"/>
              </a:ext>
            </a:extLst>
          </p:cNvPr>
          <p:cNvPicPr>
            <a:picLocks noChangeAspect="1"/>
          </p:cNvPicPr>
          <p:nvPr/>
        </p:nvPicPr>
        <p:blipFill>
          <a:blip r:embed="rId5"/>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400327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72CE-E992-D665-026F-BF735D8DAE4A}"/>
              </a:ext>
            </a:extLst>
          </p:cNvPr>
          <p:cNvSpPr>
            <a:spLocks noGrp="1"/>
          </p:cNvSpPr>
          <p:nvPr>
            <p:ph type="title"/>
          </p:nvPr>
        </p:nvSpPr>
        <p:spPr>
          <a:xfrm>
            <a:off x="842444" y="1970601"/>
            <a:ext cx="5051156" cy="1325563"/>
          </a:xfrm>
        </p:spPr>
        <p:txBody>
          <a:bodyPr>
            <a:normAutofit/>
          </a:bodyPr>
          <a:lstStyle/>
          <a:p>
            <a:r>
              <a:rPr lang="en-AU" sz="2900" b="1" noProof="0" dirty="0">
                <a:solidFill>
                  <a:srgbClr val="325EAB"/>
                </a:solidFill>
                <a:latin typeface="Arial Black" panose="020B0604020202020204" pitchFamily="34" charset="0"/>
                <a:cs typeface="Arial Black" panose="020B0604020202020204" pitchFamily="34" charset="0"/>
              </a:rPr>
              <a:t>ACKNOWLEDGEMENT OF COUNTRY</a:t>
            </a:r>
          </a:p>
        </p:txBody>
      </p:sp>
      <p:sp>
        <p:nvSpPr>
          <p:cNvPr id="3" name="Content Placeholder 2">
            <a:extLst>
              <a:ext uri="{FF2B5EF4-FFF2-40B4-BE49-F238E27FC236}">
                <a16:creationId xmlns:a16="http://schemas.microsoft.com/office/drawing/2014/main" id="{9804D11A-9D04-CB70-286F-07CD0CE27CC1}"/>
              </a:ext>
            </a:extLst>
          </p:cNvPr>
          <p:cNvSpPr>
            <a:spLocks noGrp="1"/>
          </p:cNvSpPr>
          <p:nvPr>
            <p:ph idx="1"/>
          </p:nvPr>
        </p:nvSpPr>
        <p:spPr>
          <a:xfrm>
            <a:off x="842444" y="3079189"/>
            <a:ext cx="4083517" cy="2097496"/>
          </a:xfrm>
        </p:spPr>
        <p:txBody>
          <a:bodyPr anchor="ctr">
            <a:normAutofit/>
          </a:bodyPr>
          <a:lstStyle/>
          <a:p>
            <a:pPr marL="0" indent="0" fontAlgn="base">
              <a:buNone/>
            </a:pPr>
            <a:r>
              <a:rPr lang="en-AU" sz="1800" noProof="0" dirty="0">
                <a:solidFill>
                  <a:srgbClr val="4A4B4C"/>
                </a:solidFill>
                <a:latin typeface="Arial"/>
                <a:cs typeface="Arial"/>
              </a:rPr>
              <a:t>We would like to acknowledge the traditional​ custodians of the lands and waterways we are meeting upon today. We pay our respect to all elders</a:t>
            </a:r>
            <a:r>
              <a:rPr lang="en-AU" sz="1800" dirty="0">
                <a:solidFill>
                  <a:srgbClr val="4A4B4C"/>
                </a:solidFill>
                <a:latin typeface="Arial"/>
                <a:cs typeface="Arial"/>
              </a:rPr>
              <a:t>, present </a:t>
            </a:r>
            <a:r>
              <a:rPr lang="en-AU" sz="1800">
                <a:solidFill>
                  <a:srgbClr val="4A4B4C"/>
                </a:solidFill>
                <a:latin typeface="Arial"/>
                <a:cs typeface="Arial"/>
              </a:rPr>
              <a:t>and</a:t>
            </a:r>
            <a:r>
              <a:rPr lang="en-AU" sz="1800" noProof="0">
                <a:solidFill>
                  <a:srgbClr val="4A4B4C"/>
                </a:solidFill>
                <a:latin typeface="Arial"/>
                <a:cs typeface="Arial"/>
              </a:rPr>
              <a:t> emerging and all </a:t>
            </a:r>
            <a:r>
              <a:rPr lang="en-AU" sz="1800" noProof="0" dirty="0">
                <a:solidFill>
                  <a:srgbClr val="4A4B4C"/>
                </a:solidFill>
                <a:latin typeface="Arial"/>
                <a:cs typeface="Arial"/>
              </a:rPr>
              <a:t>Aboriginal and Torres Strait Islander people in today’s session. </a:t>
            </a:r>
          </a:p>
        </p:txBody>
      </p:sp>
    </p:spTree>
    <p:extLst>
      <p:ext uri="{BB962C8B-B14F-4D97-AF65-F5344CB8AC3E}">
        <p14:creationId xmlns:p14="http://schemas.microsoft.com/office/powerpoint/2010/main" val="314013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1E3028-B3EE-C238-9EFC-D33D197127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2F0185-052E-55D5-7D3D-D695FD13A619}"/>
              </a:ext>
            </a:extLst>
          </p:cNvPr>
          <p:cNvSpPr>
            <a:spLocks noGrp="1"/>
          </p:cNvSpPr>
          <p:nvPr>
            <p:ph type="title"/>
          </p:nvPr>
        </p:nvSpPr>
        <p:spPr>
          <a:xfrm>
            <a:off x="1100392" y="900823"/>
            <a:ext cx="8174017"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CONTINUOUS IMPROVEMENT</a:t>
            </a:r>
          </a:p>
        </p:txBody>
      </p:sp>
      <p:cxnSp>
        <p:nvCxnSpPr>
          <p:cNvPr id="3" name="Straight Connector 2">
            <a:extLst>
              <a:ext uri="{FF2B5EF4-FFF2-40B4-BE49-F238E27FC236}">
                <a16:creationId xmlns:a16="http://schemas.microsoft.com/office/drawing/2014/main" id="{D1BA9BCC-B386-A545-D63A-19C337F83F6B}"/>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296C569B-8C1E-3278-7770-3D391B010B8D}"/>
              </a:ext>
            </a:extLst>
          </p:cNvPr>
          <p:cNvSpPr txBox="1">
            <a:spLocks/>
          </p:cNvSpPr>
          <p:nvPr/>
        </p:nvSpPr>
        <p:spPr>
          <a:xfrm>
            <a:off x="1202561" y="2114953"/>
            <a:ext cx="2338704" cy="1824439"/>
          </a:xfrm>
          <a:prstGeom prst="rect">
            <a:avLst/>
          </a:prstGeom>
          <a:solidFill>
            <a:schemeClr val="bg1">
              <a:lumMod val="95000"/>
            </a:schemeClr>
          </a:solidFill>
        </p:spPr>
        <p:txBody>
          <a:bodyPr vert="horz" lIns="251999"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500" b="1" noProof="0" dirty="0">
                <a:solidFill>
                  <a:srgbClr val="325EAB"/>
                </a:solidFill>
                <a:latin typeface="Arial Black" panose="020B0604020202020204" pitchFamily="34" charset="0"/>
                <a:cs typeface="Arial Black" panose="020B0604020202020204" pitchFamily="34" charset="0"/>
              </a:rPr>
              <a:t>ANALYSING</a:t>
            </a:r>
            <a:r>
              <a:rPr lang="en-AU" sz="1500" noProof="0" dirty="0">
                <a:solidFill>
                  <a:srgbClr val="4A4B4C"/>
                </a:solidFill>
                <a:cs typeface="Arial" panose="020B0604020202020204" pitchFamily="34" charset="0"/>
              </a:rPr>
              <a:t> and </a:t>
            </a:r>
            <a:r>
              <a:rPr lang="en-AU" sz="1500" b="1" noProof="0" dirty="0">
                <a:solidFill>
                  <a:srgbClr val="325EAB"/>
                </a:solidFill>
                <a:latin typeface="Arial Black" panose="020B0604020202020204" pitchFamily="34" charset="0"/>
                <a:cs typeface="Arial Black" panose="020B0604020202020204" pitchFamily="34" charset="0"/>
              </a:rPr>
              <a:t>IMPLEMENTING</a:t>
            </a:r>
            <a:r>
              <a:rPr lang="en-AU" sz="1500" noProof="0" dirty="0">
                <a:solidFill>
                  <a:srgbClr val="4A4B4C"/>
                </a:solidFill>
                <a:cs typeface="Arial" panose="020B0604020202020204" pitchFamily="34" charset="0"/>
              </a:rPr>
              <a:t> feedback and collated information.</a:t>
            </a:r>
          </a:p>
        </p:txBody>
      </p:sp>
      <p:sp>
        <p:nvSpPr>
          <p:cNvPr id="25" name="Content Placeholder 2">
            <a:extLst>
              <a:ext uri="{FF2B5EF4-FFF2-40B4-BE49-F238E27FC236}">
                <a16:creationId xmlns:a16="http://schemas.microsoft.com/office/drawing/2014/main" id="{37E516AF-B839-AADE-8BCA-5977304B78B4}"/>
              </a:ext>
            </a:extLst>
          </p:cNvPr>
          <p:cNvSpPr txBox="1">
            <a:spLocks/>
          </p:cNvSpPr>
          <p:nvPr/>
        </p:nvSpPr>
        <p:spPr>
          <a:xfrm>
            <a:off x="1202561" y="4361280"/>
            <a:ext cx="7849999" cy="1524263"/>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1100"/>
              </a:spcBef>
              <a:buNone/>
            </a:pPr>
            <a:r>
              <a:rPr lang="en-AU" sz="1600" b="1" noProof="0" dirty="0">
                <a:solidFill>
                  <a:srgbClr val="4A4B4C"/>
                </a:solidFill>
                <a:cs typeface="Arial" panose="020B0604020202020204" pitchFamily="34" charset="0"/>
              </a:rPr>
              <a:t>REQUIRES</a:t>
            </a:r>
          </a:p>
          <a:p>
            <a:pPr fontAlgn="base">
              <a:spcBef>
                <a:spcPts val="1100"/>
              </a:spcBef>
            </a:pPr>
            <a:r>
              <a:rPr lang="en-AU" sz="1600" noProof="0" dirty="0">
                <a:solidFill>
                  <a:srgbClr val="4A4B4C"/>
                </a:solidFill>
                <a:cs typeface="Arial" panose="020B0604020202020204" pitchFamily="34" charset="0"/>
              </a:rPr>
              <a:t>Continuous Improvement Policy and Procedure, Register or other tool.</a:t>
            </a:r>
          </a:p>
          <a:p>
            <a:pPr fontAlgn="base">
              <a:spcBef>
                <a:spcPts val="1100"/>
              </a:spcBef>
            </a:pPr>
            <a:r>
              <a:rPr lang="en-AU" sz="1600" noProof="0" dirty="0">
                <a:solidFill>
                  <a:srgbClr val="4A4B4C"/>
                </a:solidFill>
                <a:cs typeface="Arial" panose="020B0604020202020204" pitchFamily="34" charset="0"/>
              </a:rPr>
              <a:t>A person responsible and accountable for the monitoring and reporting of Continuous Improvement across the organisation.</a:t>
            </a:r>
          </a:p>
          <a:p>
            <a:pPr fontAlgn="base">
              <a:spcBef>
                <a:spcPts val="1100"/>
              </a:spcBef>
            </a:pPr>
            <a:endParaRPr lang="en-AU" sz="1600" noProof="0" dirty="0">
              <a:solidFill>
                <a:srgbClr val="4A4B4C"/>
              </a:solidFill>
              <a:cs typeface="Arial" panose="020B0604020202020204" pitchFamily="34" charset="0"/>
            </a:endParaRPr>
          </a:p>
        </p:txBody>
      </p:sp>
      <p:sp>
        <p:nvSpPr>
          <p:cNvPr id="2" name="Content Placeholder 2">
            <a:extLst>
              <a:ext uri="{FF2B5EF4-FFF2-40B4-BE49-F238E27FC236}">
                <a16:creationId xmlns:a16="http://schemas.microsoft.com/office/drawing/2014/main" id="{9854DA1C-991D-A81E-D44F-1D58B31D7F6F}"/>
              </a:ext>
            </a:extLst>
          </p:cNvPr>
          <p:cNvSpPr txBox="1">
            <a:spLocks/>
          </p:cNvSpPr>
          <p:nvPr/>
        </p:nvSpPr>
        <p:spPr>
          <a:xfrm>
            <a:off x="3698027" y="2114953"/>
            <a:ext cx="2338704" cy="1824439"/>
          </a:xfrm>
          <a:prstGeom prst="rect">
            <a:avLst/>
          </a:prstGeom>
          <a:solidFill>
            <a:schemeClr val="bg1">
              <a:lumMod val="95000"/>
            </a:schemeClr>
          </a:solidFill>
        </p:spPr>
        <p:txBody>
          <a:bodyPr vert="horz" lIns="251999"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500" b="1" noProof="0" dirty="0">
                <a:solidFill>
                  <a:srgbClr val="325EAB"/>
                </a:solidFill>
                <a:latin typeface="Arial Black" panose="020B0604020202020204" pitchFamily="34" charset="0"/>
                <a:cs typeface="Arial Black" panose="020B0604020202020204" pitchFamily="34" charset="0"/>
              </a:rPr>
              <a:t>SELF-ASSESSMENT</a:t>
            </a:r>
            <a:r>
              <a:rPr lang="en-AU" sz="1500" noProof="0" dirty="0">
                <a:solidFill>
                  <a:srgbClr val="4A4B4C"/>
                </a:solidFill>
                <a:cs typeface="Arial" panose="020B0604020202020204" pitchFamily="34" charset="0"/>
              </a:rPr>
              <a:t> internal and external benchmarks.</a:t>
            </a:r>
          </a:p>
        </p:txBody>
      </p:sp>
      <p:sp>
        <p:nvSpPr>
          <p:cNvPr id="5" name="Content Placeholder 2">
            <a:extLst>
              <a:ext uri="{FF2B5EF4-FFF2-40B4-BE49-F238E27FC236}">
                <a16:creationId xmlns:a16="http://schemas.microsoft.com/office/drawing/2014/main" id="{EA3C172C-0DD8-31EE-BF74-1DD561FC9A43}"/>
              </a:ext>
            </a:extLst>
          </p:cNvPr>
          <p:cNvSpPr txBox="1">
            <a:spLocks/>
          </p:cNvSpPr>
          <p:nvPr/>
        </p:nvSpPr>
        <p:spPr>
          <a:xfrm>
            <a:off x="6195313" y="2114954"/>
            <a:ext cx="2338704" cy="1824439"/>
          </a:xfrm>
          <a:prstGeom prst="rect">
            <a:avLst/>
          </a:prstGeom>
          <a:solidFill>
            <a:schemeClr val="bg1">
              <a:lumMod val="95000"/>
            </a:schemeClr>
          </a:solidFill>
        </p:spPr>
        <p:txBody>
          <a:bodyPr vert="horz" lIns="251999"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500" b="1" noProof="0" dirty="0">
                <a:solidFill>
                  <a:srgbClr val="325EAB"/>
                </a:solidFill>
                <a:latin typeface="Arial Black" panose="020B0604020202020204" pitchFamily="34" charset="0"/>
                <a:cs typeface="Arial Black" panose="020B0604020202020204" pitchFamily="34" charset="0"/>
              </a:rPr>
              <a:t>IDENTIFIABLE</a:t>
            </a:r>
            <a:r>
              <a:rPr lang="en-AU" sz="1500" noProof="0" dirty="0">
                <a:solidFill>
                  <a:srgbClr val="4A4B4C"/>
                </a:solidFill>
                <a:cs typeface="Arial" panose="020B0604020202020204" pitchFamily="34" charset="0"/>
              </a:rPr>
              <a:t> and </a:t>
            </a:r>
            <a:r>
              <a:rPr lang="en-AU" sz="1500" b="1" noProof="0" dirty="0">
                <a:solidFill>
                  <a:srgbClr val="325EAB"/>
                </a:solidFill>
                <a:latin typeface="Arial Black" panose="020B0604020202020204" pitchFamily="34" charset="0"/>
                <a:cs typeface="Arial Black" panose="020B0604020202020204" pitchFamily="34" charset="0"/>
              </a:rPr>
              <a:t>DOCUMENTED</a:t>
            </a:r>
            <a:r>
              <a:rPr lang="en-AU" sz="1500" noProof="0" dirty="0">
                <a:solidFill>
                  <a:srgbClr val="4A4B4C"/>
                </a:solidFill>
                <a:cs typeface="Arial" panose="020B0604020202020204" pitchFamily="34" charset="0"/>
              </a:rPr>
              <a:t> systems.</a:t>
            </a:r>
          </a:p>
        </p:txBody>
      </p:sp>
      <p:sp>
        <p:nvSpPr>
          <p:cNvPr id="6" name="Content Placeholder 2">
            <a:extLst>
              <a:ext uri="{FF2B5EF4-FFF2-40B4-BE49-F238E27FC236}">
                <a16:creationId xmlns:a16="http://schemas.microsoft.com/office/drawing/2014/main" id="{271DA24A-82D2-85D8-16A0-73ED7DE0B9D9}"/>
              </a:ext>
            </a:extLst>
          </p:cNvPr>
          <p:cNvSpPr txBox="1">
            <a:spLocks/>
          </p:cNvSpPr>
          <p:nvPr/>
        </p:nvSpPr>
        <p:spPr>
          <a:xfrm>
            <a:off x="8688960" y="2114955"/>
            <a:ext cx="2338704" cy="1824439"/>
          </a:xfrm>
          <a:prstGeom prst="rect">
            <a:avLst/>
          </a:prstGeom>
          <a:solidFill>
            <a:schemeClr val="bg1">
              <a:lumMod val="95000"/>
            </a:schemeClr>
          </a:solidFill>
        </p:spPr>
        <p:txBody>
          <a:bodyPr vert="horz" lIns="251999" tIns="45720" rIns="251999"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AU" sz="1500" b="1" noProof="0" dirty="0">
                <a:solidFill>
                  <a:srgbClr val="325EAB"/>
                </a:solidFill>
                <a:latin typeface="Arial Black" panose="020B0604020202020204" pitchFamily="34" charset="0"/>
                <a:cs typeface="Arial Black" panose="020B0604020202020204" pitchFamily="34" charset="0"/>
              </a:rPr>
              <a:t>EFFECTIVENESS</a:t>
            </a:r>
            <a:r>
              <a:rPr lang="en-AU" sz="1500" noProof="0" dirty="0">
                <a:solidFill>
                  <a:srgbClr val="4A4B4C"/>
                </a:solidFill>
                <a:cs typeface="Arial" panose="020B0604020202020204" pitchFamily="34" charset="0"/>
              </a:rPr>
              <a:t> of the feedback mechanisms (e.g. surveys).</a:t>
            </a:r>
          </a:p>
        </p:txBody>
      </p:sp>
    </p:spTree>
    <p:extLst>
      <p:ext uri="{BB962C8B-B14F-4D97-AF65-F5344CB8AC3E}">
        <p14:creationId xmlns:p14="http://schemas.microsoft.com/office/powerpoint/2010/main" val="28833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AFF216-AB56-F5D5-7498-94A32957FF2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36E20D7-80C0-B9F8-A119-82667A10BC72}"/>
              </a:ext>
            </a:extLst>
          </p:cNvPr>
          <p:cNvSpPr>
            <a:spLocks noGrp="1"/>
          </p:cNvSpPr>
          <p:nvPr>
            <p:ph type="title"/>
          </p:nvPr>
        </p:nvSpPr>
        <p:spPr>
          <a:xfrm>
            <a:off x="1310849" y="900823"/>
            <a:ext cx="8174017"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COMMON PITFALLS</a:t>
            </a:r>
          </a:p>
        </p:txBody>
      </p:sp>
      <p:cxnSp>
        <p:nvCxnSpPr>
          <p:cNvPr id="3" name="Straight Connector 2">
            <a:extLst>
              <a:ext uri="{FF2B5EF4-FFF2-40B4-BE49-F238E27FC236}">
                <a16:creationId xmlns:a16="http://schemas.microsoft.com/office/drawing/2014/main" id="{E458803D-CD65-508A-A2BE-9AFDD8213B17}"/>
              </a:ext>
            </a:extLst>
          </p:cNvPr>
          <p:cNvCxnSpPr>
            <a:cxnSpLocks/>
          </p:cNvCxnSpPr>
          <p:nvPr/>
        </p:nvCxnSpPr>
        <p:spPr>
          <a:xfrm>
            <a:off x="1140661" y="1080871"/>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16DB9E21-E3BD-246E-F921-56C48AB6FC64}"/>
              </a:ext>
            </a:extLst>
          </p:cNvPr>
          <p:cNvSpPr txBox="1">
            <a:spLocks/>
          </p:cNvSpPr>
          <p:nvPr/>
        </p:nvSpPr>
        <p:spPr>
          <a:xfrm>
            <a:off x="915690" y="2114954"/>
            <a:ext cx="2441658" cy="2217560"/>
          </a:xfrm>
          <a:prstGeom prst="roundRect">
            <a:avLst/>
          </a:prstGeom>
          <a:solidFill>
            <a:schemeClr val="bg1">
              <a:lumMod val="95000"/>
            </a:schemeClr>
          </a:solidFill>
          <a:ln w="28575">
            <a:solidFill>
              <a:srgbClr val="325EAB"/>
            </a:solidFill>
          </a:ln>
        </p:spPr>
        <p:txBody>
          <a:bodyPr vert="horz" lIns="72000" tIns="648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1100"/>
              </a:spcBef>
              <a:buNone/>
            </a:pPr>
            <a:r>
              <a:rPr lang="en-US" sz="1500" dirty="0">
                <a:solidFill>
                  <a:srgbClr val="4A4B4C"/>
                </a:solidFill>
                <a:latin typeface="Arial"/>
                <a:cs typeface="Arial"/>
              </a:rPr>
              <a:t>Not adjusting policies, when the size of an RTO has significantly grown (delaying administrative response times, and overpromising)</a:t>
            </a:r>
          </a:p>
        </p:txBody>
      </p:sp>
      <p:sp>
        <p:nvSpPr>
          <p:cNvPr id="23" name="Content Placeholder 2">
            <a:extLst>
              <a:ext uri="{FF2B5EF4-FFF2-40B4-BE49-F238E27FC236}">
                <a16:creationId xmlns:a16="http://schemas.microsoft.com/office/drawing/2014/main" id="{BAA4B612-C84C-4E00-D4C8-BBB7B5D6C47F}"/>
              </a:ext>
            </a:extLst>
          </p:cNvPr>
          <p:cNvSpPr txBox="1">
            <a:spLocks/>
          </p:cNvSpPr>
          <p:nvPr/>
        </p:nvSpPr>
        <p:spPr>
          <a:xfrm>
            <a:off x="3539320" y="2114954"/>
            <a:ext cx="1663015" cy="2217560"/>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1100"/>
              </a:spcBef>
              <a:buNone/>
            </a:pPr>
            <a:r>
              <a:rPr lang="en-AU" sz="1500" dirty="0">
                <a:solidFill>
                  <a:srgbClr val="4A4B4C"/>
                </a:solidFill>
                <a:latin typeface="Arial"/>
                <a:cs typeface="Arial"/>
              </a:rPr>
              <a:t>Not disclosing apparent conflicts of interest.</a:t>
            </a:r>
          </a:p>
        </p:txBody>
      </p:sp>
      <p:sp>
        <p:nvSpPr>
          <p:cNvPr id="24" name="Content Placeholder 2">
            <a:extLst>
              <a:ext uri="{FF2B5EF4-FFF2-40B4-BE49-F238E27FC236}">
                <a16:creationId xmlns:a16="http://schemas.microsoft.com/office/drawing/2014/main" id="{5DA141D6-4FAC-2751-C1A0-363EBBAF3E06}"/>
              </a:ext>
            </a:extLst>
          </p:cNvPr>
          <p:cNvSpPr txBox="1">
            <a:spLocks/>
          </p:cNvSpPr>
          <p:nvPr/>
        </p:nvSpPr>
        <p:spPr>
          <a:xfrm>
            <a:off x="6211022" y="2114954"/>
            <a:ext cx="2441658" cy="3248616"/>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1500" dirty="0">
                <a:solidFill>
                  <a:srgbClr val="4A4B4C"/>
                </a:solidFill>
                <a:latin typeface="Arial"/>
                <a:cs typeface="Arial"/>
              </a:rPr>
              <a:t>Encouraging an internal culture of feedback, support and action (continuous improvement)</a:t>
            </a:r>
            <a:endParaRPr lang="en-US" dirty="0"/>
          </a:p>
          <a:p>
            <a:pPr marL="0" indent="0" algn="ctr" fontAlgn="base">
              <a:spcBef>
                <a:spcPts val="1100"/>
              </a:spcBef>
              <a:buNone/>
            </a:pPr>
            <a:endParaRPr lang="en-US" sz="1400" dirty="0">
              <a:solidFill>
                <a:srgbClr val="4A4B4C"/>
              </a:solidFill>
              <a:cs typeface="Arial" panose="020B0604020202020204" pitchFamily="34" charset="0"/>
            </a:endParaRPr>
          </a:p>
        </p:txBody>
      </p:sp>
      <p:sp>
        <p:nvSpPr>
          <p:cNvPr id="25" name="Content Placeholder 2">
            <a:extLst>
              <a:ext uri="{FF2B5EF4-FFF2-40B4-BE49-F238E27FC236}">
                <a16:creationId xmlns:a16="http://schemas.microsoft.com/office/drawing/2014/main" id="{BC5E00AB-D1DF-9D69-0F44-47429E5CC085}"/>
              </a:ext>
            </a:extLst>
          </p:cNvPr>
          <p:cNvSpPr txBox="1">
            <a:spLocks/>
          </p:cNvSpPr>
          <p:nvPr/>
        </p:nvSpPr>
        <p:spPr>
          <a:xfrm>
            <a:off x="8834652" y="2114954"/>
            <a:ext cx="2441658" cy="3248616"/>
          </a:xfrm>
          <a:prstGeom prst="roundRect">
            <a:avLst/>
          </a:prstGeom>
          <a:solidFill>
            <a:schemeClr val="bg1">
              <a:lumMod val="95000"/>
            </a:schemeClr>
          </a:solidFill>
          <a:ln w="28575">
            <a:solidFill>
              <a:srgbClr val="325EAB"/>
            </a:solidFill>
          </a:ln>
        </p:spPr>
        <p:txBody>
          <a:bodyPr vert="horz" lIns="72000" tIns="648000" rIns="72000" bIns="72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AU" sz="1500" dirty="0">
                <a:solidFill>
                  <a:srgbClr val="4A4B4C"/>
                </a:solidFill>
                <a:latin typeface="Arial"/>
                <a:cs typeface="Arial"/>
              </a:rPr>
              <a:t>A full risk assessment of the VET Provider also includes identifying areas of operation that affect the VET Provider’s ability to meet the Outcome Standards 2025. </a:t>
            </a:r>
            <a:endParaRPr lang="en-US" sz="1500" dirty="0"/>
          </a:p>
        </p:txBody>
      </p:sp>
      <p:pic>
        <p:nvPicPr>
          <p:cNvPr id="27" name="Picture 26">
            <a:extLst>
              <a:ext uri="{FF2B5EF4-FFF2-40B4-BE49-F238E27FC236}">
                <a16:creationId xmlns:a16="http://schemas.microsoft.com/office/drawing/2014/main" id="{C0B5A691-BCB3-9A8D-ABEC-338FF4A497A4}"/>
              </a:ext>
            </a:extLst>
          </p:cNvPr>
          <p:cNvPicPr>
            <a:picLocks noChangeAspect="1"/>
          </p:cNvPicPr>
          <p:nvPr/>
        </p:nvPicPr>
        <p:blipFill>
          <a:blip r:embed="rId3"/>
          <a:stretch>
            <a:fillRect/>
          </a:stretch>
        </p:blipFill>
        <p:spPr>
          <a:xfrm>
            <a:off x="1720771" y="1775225"/>
            <a:ext cx="831497" cy="831497"/>
          </a:xfrm>
          <a:prstGeom prst="rect">
            <a:avLst/>
          </a:prstGeom>
        </p:spPr>
      </p:pic>
      <p:sp>
        <p:nvSpPr>
          <p:cNvPr id="30" name="TextBox 29">
            <a:extLst>
              <a:ext uri="{FF2B5EF4-FFF2-40B4-BE49-F238E27FC236}">
                <a16:creationId xmlns:a16="http://schemas.microsoft.com/office/drawing/2014/main" id="{2DAC322D-3D93-D94B-2983-51D0D01EB35A}"/>
              </a:ext>
            </a:extLst>
          </p:cNvPr>
          <p:cNvSpPr txBox="1"/>
          <p:nvPr/>
        </p:nvSpPr>
        <p:spPr>
          <a:xfrm>
            <a:off x="1720771" y="1960141"/>
            <a:ext cx="831497" cy="461665"/>
          </a:xfrm>
          <a:prstGeom prst="rect">
            <a:avLst/>
          </a:prstGeom>
          <a:noFill/>
        </p:spPr>
        <p:txBody>
          <a:bodyPr wrap="square" anchor="ctr">
            <a:spAutoFit/>
          </a:bodyPr>
          <a:lstStyle/>
          <a:p>
            <a:pPr algn="ctr"/>
            <a:r>
              <a:rPr lang="en-AU" sz="2400" b="1" noProof="0" dirty="0">
                <a:solidFill>
                  <a:schemeClr val="bg1"/>
                </a:solidFill>
                <a:latin typeface="Arial Black" panose="020B0604020202020204" pitchFamily="34" charset="0"/>
                <a:cs typeface="Arial Black" panose="020B0604020202020204" pitchFamily="34" charset="0"/>
              </a:rPr>
              <a:t>1</a:t>
            </a:r>
            <a:endParaRPr lang="en-AU" sz="2400" noProof="0" dirty="0">
              <a:solidFill>
                <a:schemeClr val="bg1"/>
              </a:solidFill>
            </a:endParaRPr>
          </a:p>
        </p:txBody>
      </p:sp>
      <p:pic>
        <p:nvPicPr>
          <p:cNvPr id="31" name="Picture 30">
            <a:extLst>
              <a:ext uri="{FF2B5EF4-FFF2-40B4-BE49-F238E27FC236}">
                <a16:creationId xmlns:a16="http://schemas.microsoft.com/office/drawing/2014/main" id="{E6626F2D-19B7-095C-6568-D9301EB87577}"/>
              </a:ext>
            </a:extLst>
          </p:cNvPr>
          <p:cNvPicPr>
            <a:picLocks noChangeAspect="1"/>
          </p:cNvPicPr>
          <p:nvPr/>
        </p:nvPicPr>
        <p:blipFill>
          <a:blip r:embed="rId3"/>
          <a:stretch>
            <a:fillRect/>
          </a:stretch>
        </p:blipFill>
        <p:spPr>
          <a:xfrm>
            <a:off x="3942957" y="1775224"/>
            <a:ext cx="831497" cy="831497"/>
          </a:xfrm>
          <a:prstGeom prst="rect">
            <a:avLst/>
          </a:prstGeom>
        </p:spPr>
      </p:pic>
      <p:sp>
        <p:nvSpPr>
          <p:cNvPr id="32" name="TextBox 31">
            <a:extLst>
              <a:ext uri="{FF2B5EF4-FFF2-40B4-BE49-F238E27FC236}">
                <a16:creationId xmlns:a16="http://schemas.microsoft.com/office/drawing/2014/main" id="{44A746F3-8271-5289-215E-8EE350E7D961}"/>
              </a:ext>
            </a:extLst>
          </p:cNvPr>
          <p:cNvSpPr txBox="1"/>
          <p:nvPr/>
        </p:nvSpPr>
        <p:spPr>
          <a:xfrm>
            <a:off x="3931581" y="1960141"/>
            <a:ext cx="831497" cy="461665"/>
          </a:xfrm>
          <a:prstGeom prst="rect">
            <a:avLst/>
          </a:prstGeom>
          <a:noFill/>
        </p:spPr>
        <p:txBody>
          <a:bodyPr wrap="square" anchor="ctr">
            <a:spAutoFit/>
          </a:bodyPr>
          <a:lstStyle/>
          <a:p>
            <a:pPr algn="ctr"/>
            <a:r>
              <a:rPr lang="en-AU" sz="2400" b="1" noProof="0" dirty="0">
                <a:solidFill>
                  <a:schemeClr val="bg1"/>
                </a:solidFill>
                <a:latin typeface="Arial Black" panose="020B0604020202020204" pitchFamily="34" charset="0"/>
                <a:cs typeface="Arial Black" panose="020B0604020202020204" pitchFamily="34" charset="0"/>
              </a:rPr>
              <a:t>2</a:t>
            </a:r>
            <a:endParaRPr lang="en-AU" sz="2400" noProof="0" dirty="0">
              <a:solidFill>
                <a:schemeClr val="bg1"/>
              </a:solidFill>
            </a:endParaRPr>
          </a:p>
        </p:txBody>
      </p:sp>
      <p:pic>
        <p:nvPicPr>
          <p:cNvPr id="33" name="Picture 32">
            <a:extLst>
              <a:ext uri="{FF2B5EF4-FFF2-40B4-BE49-F238E27FC236}">
                <a16:creationId xmlns:a16="http://schemas.microsoft.com/office/drawing/2014/main" id="{ECED6968-3FB5-31D2-0245-AC6D5BB57F5B}"/>
              </a:ext>
            </a:extLst>
          </p:cNvPr>
          <p:cNvPicPr>
            <a:picLocks noChangeAspect="1"/>
          </p:cNvPicPr>
          <p:nvPr/>
        </p:nvPicPr>
        <p:blipFill>
          <a:blip r:embed="rId3"/>
          <a:stretch>
            <a:fillRect/>
          </a:stretch>
        </p:blipFill>
        <p:spPr>
          <a:xfrm>
            <a:off x="7012438" y="1775225"/>
            <a:ext cx="831497" cy="831497"/>
          </a:xfrm>
          <a:prstGeom prst="rect">
            <a:avLst/>
          </a:prstGeom>
        </p:spPr>
      </p:pic>
      <p:sp>
        <p:nvSpPr>
          <p:cNvPr id="34" name="TextBox 33">
            <a:extLst>
              <a:ext uri="{FF2B5EF4-FFF2-40B4-BE49-F238E27FC236}">
                <a16:creationId xmlns:a16="http://schemas.microsoft.com/office/drawing/2014/main" id="{8919E312-7F16-AAF1-8F8B-795854BB27D8}"/>
              </a:ext>
            </a:extLst>
          </p:cNvPr>
          <p:cNvSpPr txBox="1"/>
          <p:nvPr/>
        </p:nvSpPr>
        <p:spPr>
          <a:xfrm>
            <a:off x="7012438" y="1960141"/>
            <a:ext cx="831497" cy="461665"/>
          </a:xfrm>
          <a:prstGeom prst="rect">
            <a:avLst/>
          </a:prstGeom>
          <a:noFill/>
        </p:spPr>
        <p:txBody>
          <a:bodyPr wrap="square" anchor="ctr">
            <a:spAutoFit/>
          </a:bodyPr>
          <a:lstStyle/>
          <a:p>
            <a:pPr algn="ctr"/>
            <a:r>
              <a:rPr lang="en-AU" sz="2400" b="1" noProof="0" dirty="0">
                <a:solidFill>
                  <a:schemeClr val="bg1"/>
                </a:solidFill>
                <a:latin typeface="Arial Black" panose="020B0604020202020204" pitchFamily="34" charset="0"/>
                <a:cs typeface="Arial Black" panose="020B0604020202020204" pitchFamily="34" charset="0"/>
              </a:rPr>
              <a:t>1</a:t>
            </a:r>
            <a:endParaRPr lang="en-AU" sz="2400" noProof="0" dirty="0">
              <a:solidFill>
                <a:schemeClr val="bg1"/>
              </a:solidFill>
            </a:endParaRPr>
          </a:p>
        </p:txBody>
      </p:sp>
      <p:pic>
        <p:nvPicPr>
          <p:cNvPr id="35" name="Picture 34">
            <a:extLst>
              <a:ext uri="{FF2B5EF4-FFF2-40B4-BE49-F238E27FC236}">
                <a16:creationId xmlns:a16="http://schemas.microsoft.com/office/drawing/2014/main" id="{F76B6BDD-0E12-9014-FF01-2146BC24FA51}"/>
              </a:ext>
            </a:extLst>
          </p:cNvPr>
          <p:cNvPicPr>
            <a:picLocks noChangeAspect="1"/>
          </p:cNvPicPr>
          <p:nvPr/>
        </p:nvPicPr>
        <p:blipFill>
          <a:blip r:embed="rId3"/>
          <a:stretch>
            <a:fillRect/>
          </a:stretch>
        </p:blipFill>
        <p:spPr>
          <a:xfrm>
            <a:off x="9654038" y="1775225"/>
            <a:ext cx="831497" cy="831497"/>
          </a:xfrm>
          <a:prstGeom prst="rect">
            <a:avLst/>
          </a:prstGeom>
        </p:spPr>
      </p:pic>
      <p:sp>
        <p:nvSpPr>
          <p:cNvPr id="36" name="TextBox 35">
            <a:extLst>
              <a:ext uri="{FF2B5EF4-FFF2-40B4-BE49-F238E27FC236}">
                <a16:creationId xmlns:a16="http://schemas.microsoft.com/office/drawing/2014/main" id="{42D9E733-A9FF-827B-E4A5-3161BBE7BD4B}"/>
              </a:ext>
            </a:extLst>
          </p:cNvPr>
          <p:cNvSpPr txBox="1"/>
          <p:nvPr/>
        </p:nvSpPr>
        <p:spPr>
          <a:xfrm>
            <a:off x="9654038" y="1960141"/>
            <a:ext cx="831497" cy="461665"/>
          </a:xfrm>
          <a:prstGeom prst="rect">
            <a:avLst/>
          </a:prstGeom>
          <a:noFill/>
        </p:spPr>
        <p:txBody>
          <a:bodyPr wrap="square" anchor="ctr">
            <a:spAutoFit/>
          </a:bodyPr>
          <a:lstStyle/>
          <a:p>
            <a:pPr algn="ctr"/>
            <a:r>
              <a:rPr lang="en-AU" sz="2400" b="1" noProof="0" dirty="0">
                <a:solidFill>
                  <a:schemeClr val="bg1"/>
                </a:solidFill>
                <a:latin typeface="Arial Black" panose="020B0604020202020204" pitchFamily="34" charset="0"/>
                <a:cs typeface="Arial Black" panose="020B0604020202020204" pitchFamily="34" charset="0"/>
              </a:rPr>
              <a:t>2</a:t>
            </a:r>
            <a:endParaRPr lang="en-AU" sz="2400" noProof="0" dirty="0">
              <a:solidFill>
                <a:schemeClr val="bg1"/>
              </a:solidFill>
            </a:endParaRPr>
          </a:p>
        </p:txBody>
      </p:sp>
      <p:sp>
        <p:nvSpPr>
          <p:cNvPr id="2" name="Title 1">
            <a:extLst>
              <a:ext uri="{FF2B5EF4-FFF2-40B4-BE49-F238E27FC236}">
                <a16:creationId xmlns:a16="http://schemas.microsoft.com/office/drawing/2014/main" id="{E74A3301-9758-2F35-425A-0C0B4CF73B94}"/>
              </a:ext>
            </a:extLst>
          </p:cNvPr>
          <p:cNvSpPr txBox="1">
            <a:spLocks/>
          </p:cNvSpPr>
          <p:nvPr/>
        </p:nvSpPr>
        <p:spPr>
          <a:xfrm>
            <a:off x="8052735" y="900823"/>
            <a:ext cx="4577388" cy="792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900" b="1" dirty="0">
                <a:solidFill>
                  <a:srgbClr val="325EAB"/>
                </a:solidFill>
                <a:latin typeface="Arial Black" panose="020B0604020202020204" pitchFamily="34" charset="0"/>
                <a:cs typeface="Arial Black" panose="020B0604020202020204" pitchFamily="34" charset="0"/>
              </a:rPr>
              <a:t>TIPS</a:t>
            </a:r>
          </a:p>
        </p:txBody>
      </p:sp>
      <p:cxnSp>
        <p:nvCxnSpPr>
          <p:cNvPr id="5" name="Straight Connector 4">
            <a:extLst>
              <a:ext uri="{FF2B5EF4-FFF2-40B4-BE49-F238E27FC236}">
                <a16:creationId xmlns:a16="http://schemas.microsoft.com/office/drawing/2014/main" id="{433F4CED-5D29-7337-6E6F-41EA92C019D6}"/>
              </a:ext>
            </a:extLst>
          </p:cNvPr>
          <p:cNvCxnSpPr>
            <a:cxnSpLocks/>
          </p:cNvCxnSpPr>
          <p:nvPr/>
        </p:nvCxnSpPr>
        <p:spPr>
          <a:xfrm>
            <a:off x="7962376" y="1080871"/>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6" name="Graphic 5">
            <a:extLst>
              <a:ext uri="{FF2B5EF4-FFF2-40B4-BE49-F238E27FC236}">
                <a16:creationId xmlns:a16="http://schemas.microsoft.com/office/drawing/2014/main" id="{89B71970-C3BA-E987-D616-F303D9F1E9C8}"/>
              </a:ext>
            </a:extLst>
          </p:cNvPr>
          <p:cNvPicPr>
            <a:picLocks noChangeAspect="1"/>
          </p:cNvPicPr>
          <p:nvPr/>
        </p:nvPicPr>
        <p:blipFill>
          <a:blip r:embed="rId4">
            <a:extLst>
              <a:ext uri="{96DAC541-7B7A-43D3-8B79-37D633B846F1}">
                <asvg:svgBlip xmlns:asvg="http://schemas.microsoft.com/office/drawing/2016/SVG/main" r:embed="rId5"/>
              </a:ext>
            </a:extLst>
          </a:blip>
          <a:srcRect l="25723"/>
          <a:stretch>
            <a:fillRect/>
          </a:stretch>
        </p:blipFill>
        <p:spPr>
          <a:xfrm rot="10800000" flipH="1">
            <a:off x="312604" y="4754403"/>
            <a:ext cx="3457139" cy="3060700"/>
          </a:xfrm>
          <a:prstGeom prst="rect">
            <a:avLst/>
          </a:prstGeom>
        </p:spPr>
      </p:pic>
    </p:spTree>
    <p:extLst>
      <p:ext uri="{BB962C8B-B14F-4D97-AF65-F5344CB8AC3E}">
        <p14:creationId xmlns:p14="http://schemas.microsoft.com/office/powerpoint/2010/main" val="58193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1D5273-C65C-DEB6-8A08-2312653C26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82C266A-EF94-BC2F-CD70-E46B87385F5A}"/>
              </a:ext>
            </a:extLst>
          </p:cNvPr>
          <p:cNvSpPr>
            <a:spLocks noGrp="1"/>
          </p:cNvSpPr>
          <p:nvPr>
            <p:ph type="title"/>
          </p:nvPr>
        </p:nvSpPr>
        <p:spPr>
          <a:xfrm>
            <a:off x="1100392" y="900823"/>
            <a:ext cx="6943225" cy="792242"/>
          </a:xfrm>
        </p:spPr>
        <p:txBody>
          <a:bodyPr>
            <a:normAutofit/>
          </a:bodyPr>
          <a:lstStyle/>
          <a:p>
            <a:r>
              <a:rPr lang="en-AU" sz="2900" b="1" dirty="0">
                <a:solidFill>
                  <a:srgbClr val="325EAB"/>
                </a:solidFill>
                <a:latin typeface="Arial Black"/>
                <a:cs typeface="Arial Black" panose="020B0604020202020204" pitchFamily="34" charset="0"/>
              </a:rPr>
              <a:t>SUMMARY</a:t>
            </a:r>
            <a:endParaRPr lang="en-AU" sz="2900" b="1" noProof="0" dirty="0">
              <a:solidFill>
                <a:srgbClr val="325EAB"/>
              </a:solidFill>
              <a:latin typeface="Arial Black" panose="020B0604020202020204" pitchFamily="34" charset="0"/>
              <a:cs typeface="Arial Black" panose="020B0604020202020204" pitchFamily="34" charset="0"/>
            </a:endParaRPr>
          </a:p>
        </p:txBody>
      </p:sp>
      <p:sp>
        <p:nvSpPr>
          <p:cNvPr id="5" name="Content Placeholder 2">
            <a:extLst>
              <a:ext uri="{FF2B5EF4-FFF2-40B4-BE49-F238E27FC236}">
                <a16:creationId xmlns:a16="http://schemas.microsoft.com/office/drawing/2014/main" id="{1AAF6D08-EB96-37E0-6BAC-1BBCC601892F}"/>
              </a:ext>
            </a:extLst>
          </p:cNvPr>
          <p:cNvSpPr>
            <a:spLocks noGrp="1"/>
          </p:cNvSpPr>
          <p:nvPr>
            <p:ph idx="1"/>
          </p:nvPr>
        </p:nvSpPr>
        <p:spPr>
          <a:xfrm>
            <a:off x="1100393" y="1693065"/>
            <a:ext cx="5227836" cy="4127164"/>
          </a:xfrm>
        </p:spPr>
        <p:txBody>
          <a:bodyPr anchor="ctr">
            <a:normAutofit lnSpcReduction="10000"/>
          </a:bodyPr>
          <a:lstStyle/>
          <a:p>
            <a:pPr marL="0" indent="0" fontAlgn="base">
              <a:buNone/>
            </a:pPr>
            <a:r>
              <a:rPr lang="en-AU" sz="1600" noProof="0" dirty="0">
                <a:solidFill>
                  <a:srgbClr val="4A4B4C"/>
                </a:solidFill>
                <a:cs typeface="Arial" panose="020B0604020202020204" pitchFamily="34" charset="0"/>
              </a:rPr>
              <a:t>Understanding:</a:t>
            </a:r>
          </a:p>
          <a:p>
            <a:pPr fontAlgn="base">
              <a:lnSpc>
                <a:spcPct val="120000"/>
              </a:lnSpc>
              <a:buClr>
                <a:srgbClr val="4A4B4C"/>
              </a:buClr>
            </a:pPr>
            <a:r>
              <a:rPr lang="en-AU" sz="1600" noProof="0" dirty="0">
                <a:solidFill>
                  <a:srgbClr val="4A4B4C"/>
                </a:solidFill>
                <a:cs typeface="Arial" panose="020B0604020202020204" pitchFamily="34" charset="0"/>
              </a:rPr>
              <a:t>The function and elements of governance.</a:t>
            </a:r>
          </a:p>
          <a:p>
            <a:pPr fontAlgn="base">
              <a:lnSpc>
                <a:spcPct val="120000"/>
              </a:lnSpc>
              <a:buClr>
                <a:srgbClr val="4A4B4C"/>
              </a:buClr>
            </a:pPr>
            <a:r>
              <a:rPr lang="en-AU" sz="1600" noProof="0" dirty="0">
                <a:solidFill>
                  <a:srgbClr val="4A4B4C"/>
                </a:solidFill>
                <a:cs typeface="Arial" panose="020B0604020202020204" pitchFamily="34" charset="0"/>
              </a:rPr>
              <a:t>Who the </a:t>
            </a:r>
            <a:r>
              <a:rPr lang="en-AU" sz="1600" i="1" noProof="0" dirty="0">
                <a:solidFill>
                  <a:srgbClr val="4A4B4C"/>
                </a:solidFill>
                <a:cs typeface="Arial" panose="020B0604020202020204" pitchFamily="34" charset="0"/>
              </a:rPr>
              <a:t>‘governing persons’</a:t>
            </a:r>
            <a:r>
              <a:rPr lang="en-AU" sz="1600" noProof="0" dirty="0">
                <a:solidFill>
                  <a:srgbClr val="4A4B4C"/>
                </a:solidFill>
                <a:cs typeface="Arial" panose="020B0604020202020204" pitchFamily="34" charset="0"/>
              </a:rPr>
              <a:t>,</a:t>
            </a:r>
            <a:r>
              <a:rPr lang="en-AU" sz="1600" i="1" noProof="0" dirty="0">
                <a:solidFill>
                  <a:srgbClr val="4A4B4C"/>
                </a:solidFill>
                <a:cs typeface="Arial" panose="020B0604020202020204" pitchFamily="34" charset="0"/>
              </a:rPr>
              <a:t> ’executive officers’ </a:t>
            </a:r>
            <a:r>
              <a:rPr lang="en-AU" sz="1600" noProof="0" dirty="0">
                <a:solidFill>
                  <a:srgbClr val="4A4B4C"/>
                </a:solidFill>
                <a:cs typeface="Arial" panose="020B0604020202020204" pitchFamily="34" charset="0"/>
              </a:rPr>
              <a:t>and </a:t>
            </a:r>
            <a:r>
              <a:rPr lang="en-AU" sz="1600" i="1" noProof="0" dirty="0">
                <a:solidFill>
                  <a:srgbClr val="4A4B4C"/>
                </a:solidFill>
                <a:cs typeface="Arial" panose="020B0604020202020204" pitchFamily="34" charset="0"/>
              </a:rPr>
              <a:t>‘high managerial agents’ </a:t>
            </a:r>
            <a:r>
              <a:rPr lang="en-AU" sz="1600" noProof="0" dirty="0">
                <a:solidFill>
                  <a:srgbClr val="4A4B4C"/>
                </a:solidFill>
                <a:cs typeface="Arial" panose="020B0604020202020204" pitchFamily="34" charset="0"/>
              </a:rPr>
              <a:t>are within an RTO.</a:t>
            </a:r>
          </a:p>
          <a:p>
            <a:pPr fontAlgn="base">
              <a:lnSpc>
                <a:spcPct val="120000"/>
              </a:lnSpc>
              <a:buClr>
                <a:srgbClr val="4A4B4C"/>
              </a:buClr>
            </a:pPr>
            <a:r>
              <a:rPr lang="en-AU" sz="1600" noProof="0" dirty="0">
                <a:solidFill>
                  <a:srgbClr val="4A4B4C"/>
                </a:solidFill>
                <a:cs typeface="Arial" panose="020B0604020202020204" pitchFamily="34" charset="0"/>
              </a:rPr>
              <a:t>The difference between Fit and Proper Person and Suitable Persons.</a:t>
            </a:r>
          </a:p>
          <a:p>
            <a:pPr fontAlgn="base">
              <a:lnSpc>
                <a:spcPct val="120000"/>
              </a:lnSpc>
              <a:buClr>
                <a:srgbClr val="4A4B4C"/>
              </a:buClr>
            </a:pPr>
            <a:r>
              <a:rPr lang="en-AU" sz="1600" noProof="0" dirty="0">
                <a:solidFill>
                  <a:srgbClr val="4A4B4C"/>
                </a:solidFill>
                <a:cs typeface="Arial" panose="020B0604020202020204" pitchFamily="34" charset="0"/>
              </a:rPr>
              <a:t>The mechanisms that support an RTOs demonstration of leadership and accountability, risk management and continuous improvement.</a:t>
            </a:r>
          </a:p>
          <a:p>
            <a:pPr fontAlgn="base">
              <a:lnSpc>
                <a:spcPct val="120000"/>
              </a:lnSpc>
              <a:buClr>
                <a:srgbClr val="4A4B4C"/>
              </a:buClr>
            </a:pPr>
            <a:r>
              <a:rPr lang="en-AU" sz="1600" noProof="0" dirty="0">
                <a:solidFill>
                  <a:srgbClr val="4A4B4C"/>
                </a:solidFill>
                <a:cs typeface="Arial" panose="020B0604020202020204" pitchFamily="34" charset="0"/>
              </a:rPr>
              <a:t>The positive effect of roles and responsibilities at each level of the organisation and stakeholder relationships. </a:t>
            </a:r>
          </a:p>
        </p:txBody>
      </p:sp>
      <p:cxnSp>
        <p:nvCxnSpPr>
          <p:cNvPr id="6" name="Straight Connector 5">
            <a:extLst>
              <a:ext uri="{FF2B5EF4-FFF2-40B4-BE49-F238E27FC236}">
                <a16:creationId xmlns:a16="http://schemas.microsoft.com/office/drawing/2014/main" id="{DA814008-4CFD-AB19-6B42-64274507576C}"/>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62B2A17E-3160-4280-D335-2434E79FEBB9}"/>
              </a:ext>
            </a:extLst>
          </p:cNvPr>
          <p:cNvPicPr>
            <a:picLocks noChangeAspect="1"/>
          </p:cNvPicPr>
          <p:nvPr/>
        </p:nvPicPr>
        <p:blipFill>
          <a:blip r:embed="rId3"/>
          <a:stretch>
            <a:fillRect/>
          </a:stretch>
        </p:blipFill>
        <p:spPr>
          <a:xfrm>
            <a:off x="7027460" y="1052422"/>
            <a:ext cx="4064147" cy="412750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F54CB356-061D-5FB2-67EE-1F381318DA92}"/>
              </a:ext>
            </a:extLst>
          </p:cNvPr>
          <p:cNvPicPr>
            <a:picLocks noChangeAspect="1"/>
          </p:cNvPicPr>
          <p:nvPr/>
        </p:nvPicPr>
        <p:blipFill>
          <a:blip r:embed="rId4"/>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2983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59035C-E138-679C-7F0E-EFD2C44D4915}"/>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F9B17CB1-9CF3-DBC4-3F76-5D45FDC4BFF9}"/>
              </a:ext>
            </a:extLst>
          </p:cNvPr>
          <p:cNvSpPr>
            <a:spLocks noGrp="1"/>
          </p:cNvSpPr>
          <p:nvPr>
            <p:ph type="ctrTitle"/>
          </p:nvPr>
        </p:nvSpPr>
        <p:spPr>
          <a:xfrm>
            <a:off x="1524000" y="1060252"/>
            <a:ext cx="9144000" cy="873146"/>
          </a:xfrm>
        </p:spPr>
        <p:txBody>
          <a:bodyPr>
            <a:noAutofit/>
          </a:bodyPr>
          <a:lstStyle/>
          <a:p>
            <a:r>
              <a:rPr lang="en-AU" sz="2900" noProof="0" dirty="0"/>
              <a:t>RESOURCES</a:t>
            </a:r>
          </a:p>
        </p:txBody>
      </p:sp>
      <p:cxnSp>
        <p:nvCxnSpPr>
          <p:cNvPr id="11" name="Straight Connector 10">
            <a:extLst>
              <a:ext uri="{FF2B5EF4-FFF2-40B4-BE49-F238E27FC236}">
                <a16:creationId xmlns:a16="http://schemas.microsoft.com/office/drawing/2014/main" id="{A0CB2F9A-7568-E791-8C8A-380DAAEAF23A}"/>
              </a:ext>
            </a:extLst>
          </p:cNvPr>
          <p:cNvCxnSpPr>
            <a:cxnSpLocks/>
          </p:cNvCxnSpPr>
          <p:nvPr/>
        </p:nvCxnSpPr>
        <p:spPr>
          <a:xfrm>
            <a:off x="2163581" y="1983005"/>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Content Placeholder 2">
            <a:extLst>
              <a:ext uri="{FF2B5EF4-FFF2-40B4-BE49-F238E27FC236}">
                <a16:creationId xmlns:a16="http://schemas.microsoft.com/office/drawing/2014/main" id="{BDA40E07-8F26-B4ED-6752-22BFCDEC083F}"/>
              </a:ext>
            </a:extLst>
          </p:cNvPr>
          <p:cNvSpPr txBox="1">
            <a:spLocks/>
          </p:cNvSpPr>
          <p:nvPr/>
        </p:nvSpPr>
        <p:spPr>
          <a:xfrm>
            <a:off x="752470" y="2034693"/>
            <a:ext cx="11195060" cy="443081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sz="1600" noProof="0" dirty="0">
                <a:solidFill>
                  <a:schemeClr val="bg1"/>
                </a:solidFill>
                <a:latin typeface="Arial"/>
                <a:cs typeface="Arial"/>
                <a:hlinkClick r:id="rId3">
                  <a:extLst>
                    <a:ext uri="{A12FA001-AC4F-418D-AE19-62706E023703}">
                      <ahyp:hlinkClr xmlns:ahyp="http://schemas.microsoft.com/office/drawing/2018/hyperlinkcolor" val="tx"/>
                    </a:ext>
                  </a:extLst>
                </a:hlinkClick>
              </a:rPr>
              <a:t>National Vocational Education and Training Regulator Act 2011</a:t>
            </a:r>
            <a:endParaRPr lang="en-AU" sz="1600" noProof="0">
              <a:solidFill>
                <a:schemeClr val="bg1"/>
              </a:solidFill>
              <a:latin typeface="Arial"/>
              <a:cs typeface="Arial"/>
              <a:hlinkClick r:id="rId3">
                <a:extLst>
                  <a:ext uri="{A12FA001-AC4F-418D-AE19-62706E023703}">
                    <ahyp:hlinkClr xmlns:ahyp="http://schemas.microsoft.com/office/drawing/2018/hyperlinkcolor" val="tx"/>
                  </a:ext>
                </a:extLst>
              </a:hlinkClick>
            </a:endParaRPr>
          </a:p>
          <a:p>
            <a:r>
              <a:rPr lang="en-AU" sz="1600" noProof="0" dirty="0">
                <a:solidFill>
                  <a:schemeClr val="bg1"/>
                </a:solidFill>
                <a:latin typeface="Arial"/>
                <a:cs typeface="Arial"/>
                <a:hlinkClick r:id="rId4">
                  <a:extLst>
                    <a:ext uri="{A12FA001-AC4F-418D-AE19-62706E023703}">
                      <ahyp:hlinkClr xmlns:ahyp="http://schemas.microsoft.com/office/drawing/2018/hyperlinkcolor" val="tx"/>
                    </a:ext>
                  </a:extLst>
                </a:hlinkClick>
              </a:rPr>
              <a:t>National Vocational Education and Training Regulator (Outcome Standards for Registered Training Organisations) Instrument 2025</a:t>
            </a:r>
            <a:endParaRPr lang="en-AU">
              <a:solidFill>
                <a:schemeClr val="bg1"/>
              </a:solidFill>
              <a:latin typeface="Arial"/>
              <a:cs typeface="Arial"/>
              <a:hlinkClick r:id="rId4">
                <a:extLst>
                  <a:ext uri="{A12FA001-AC4F-418D-AE19-62706E023703}">
                    <ahyp:hlinkClr xmlns:ahyp="http://schemas.microsoft.com/office/drawing/2018/hyperlinkcolor" val="tx"/>
                  </a:ext>
                </a:extLst>
              </a:hlinkClick>
            </a:endParaRPr>
          </a:p>
          <a:p>
            <a:r>
              <a:rPr lang="en-AU" sz="1600" noProof="0" dirty="0">
                <a:solidFill>
                  <a:schemeClr val="bg1"/>
                </a:solidFill>
                <a:latin typeface="Arial"/>
                <a:cs typeface="Arial"/>
                <a:hlinkClick r:id="rId5">
                  <a:extLst>
                    <a:ext uri="{A12FA001-AC4F-418D-AE19-62706E023703}">
                      <ahyp:hlinkClr xmlns:ahyp="http://schemas.microsoft.com/office/drawing/2018/hyperlinkcolor" val="tx"/>
                    </a:ext>
                  </a:extLst>
                </a:hlinkClick>
              </a:rPr>
              <a:t>National Vocational Education and Training Regulator (Compliance Standards for NVR Registered Training Organisations and Fit and Proper Person Requirements) Instrument 2025</a:t>
            </a:r>
            <a:endParaRPr lang="en-AU">
              <a:solidFill>
                <a:schemeClr val="bg1"/>
              </a:solidFill>
              <a:latin typeface="Arial"/>
              <a:cs typeface="Arial"/>
              <a:hlinkClick r:id="rId5">
                <a:extLst>
                  <a:ext uri="{A12FA001-AC4F-418D-AE19-62706E023703}">
                    <ahyp:hlinkClr xmlns:ahyp="http://schemas.microsoft.com/office/drawing/2018/hyperlinkcolor" val="tx"/>
                  </a:ext>
                </a:extLst>
              </a:hlinkClick>
            </a:endParaRPr>
          </a:p>
          <a:p>
            <a:r>
              <a:rPr lang="en-AU" sz="1600" dirty="0">
                <a:solidFill>
                  <a:schemeClr val="bg1"/>
                </a:solidFill>
                <a:latin typeface="Arial"/>
                <a:cs typeface="Arial"/>
                <a:hlinkClick r:id="rId6">
                  <a:extLst>
                    <a:ext uri="{A12FA001-AC4F-418D-AE19-62706E023703}">
                      <ahyp:hlinkClr xmlns:ahyp="http://schemas.microsoft.com/office/drawing/2018/hyperlinkcolor" val="tx"/>
                    </a:ext>
                  </a:extLst>
                </a:hlinkClick>
              </a:rPr>
              <a:t>National Vocational Education and Training Regulator (Financial Viability Risk Assessment Requirements) Instrument 2021 </a:t>
            </a:r>
            <a:endParaRPr lang="en-AU">
              <a:solidFill>
                <a:schemeClr val="bg1"/>
              </a:solidFill>
              <a:cs typeface="Arial"/>
              <a:hlinkClick r:id="rId6">
                <a:extLst>
                  <a:ext uri="{A12FA001-AC4F-418D-AE19-62706E023703}">
                    <ahyp:hlinkClr xmlns:ahyp="http://schemas.microsoft.com/office/drawing/2018/hyperlinkcolor" val="tx"/>
                  </a:ext>
                </a:extLst>
              </a:hlinkClick>
            </a:endParaRPr>
          </a:p>
          <a:p>
            <a:r>
              <a:rPr lang="en-AU" sz="1600" dirty="0">
                <a:solidFill>
                  <a:schemeClr val="bg1"/>
                </a:solidFill>
                <a:latin typeface="Arial"/>
                <a:cs typeface="Arial"/>
                <a:hlinkClick r:id="rId7">
                  <a:extLst>
                    <a:ext uri="{A12FA001-AC4F-418D-AE19-62706E023703}">
                      <ahyp:hlinkClr xmlns:ahyp="http://schemas.microsoft.com/office/drawing/2018/hyperlinkcolor" val="tx"/>
                    </a:ext>
                  </a:extLst>
                </a:hlinkClick>
              </a:rPr>
              <a:t>National Vocational Education and Training Regulator (Data Provision Requirements) Instrument 2020</a:t>
            </a:r>
            <a:endParaRPr lang="en-AU">
              <a:solidFill>
                <a:schemeClr val="bg1"/>
              </a:solidFill>
              <a:cs typeface="Arial"/>
              <a:hlinkClick r:id="rId7">
                <a:extLst>
                  <a:ext uri="{A12FA001-AC4F-418D-AE19-62706E023703}">
                    <ahyp:hlinkClr xmlns:ahyp="http://schemas.microsoft.com/office/drawing/2018/hyperlinkcolor" val="tx"/>
                  </a:ext>
                </a:extLst>
              </a:hlinkClick>
            </a:endParaRPr>
          </a:p>
          <a:p>
            <a:r>
              <a:rPr lang="en-AU" sz="1600" dirty="0">
                <a:solidFill>
                  <a:schemeClr val="bg1"/>
                </a:solidFill>
                <a:latin typeface="Arial"/>
                <a:cs typeface="Arial"/>
                <a:hlinkClick r:id="rId8">
                  <a:extLst>
                    <a:ext uri="{A12FA001-AC4F-418D-AE19-62706E023703}">
                      <ahyp:hlinkClr xmlns:ahyp="http://schemas.microsoft.com/office/drawing/2018/hyperlinkcolor" val="tx"/>
                    </a:ext>
                  </a:extLst>
                </a:hlinkClick>
              </a:rPr>
              <a:t>National VET Data Policy</a:t>
            </a:r>
            <a:endParaRPr lang="en-AU">
              <a:solidFill>
                <a:schemeClr val="bg1"/>
              </a:solidFill>
              <a:cs typeface="Arial"/>
            </a:endParaRPr>
          </a:p>
          <a:p>
            <a:r>
              <a:rPr lang="en-AU" sz="1600" dirty="0">
                <a:solidFill>
                  <a:schemeClr val="bg1"/>
                </a:solidFill>
                <a:latin typeface="Arial"/>
                <a:cs typeface="Arial"/>
                <a:hlinkClick r:id="rId9">
                  <a:extLst>
                    <a:ext uri="{A12FA001-AC4F-418D-AE19-62706E023703}">
                      <ahyp:hlinkClr xmlns:ahyp="http://schemas.microsoft.com/office/drawing/2018/hyperlinkcolor" val="tx"/>
                    </a:ext>
                  </a:extLst>
                </a:hlinkClick>
              </a:rPr>
              <a:t>ASQA Fit and Proper Person Declaration</a:t>
            </a:r>
            <a:endParaRPr lang="en-AU">
              <a:solidFill>
                <a:schemeClr val="bg1"/>
              </a:solidFill>
              <a:cs typeface="Arial"/>
            </a:endParaRPr>
          </a:p>
          <a:p>
            <a:r>
              <a:rPr lang="en-AU" sz="1600" noProof="0" dirty="0">
                <a:solidFill>
                  <a:schemeClr val="bg1"/>
                </a:solidFill>
                <a:latin typeface="Arial"/>
                <a:cs typeface="Arial"/>
                <a:hlinkClick r:id="rId10">
                  <a:extLst>
                    <a:ext uri="{A12FA001-AC4F-418D-AE19-62706E023703}">
                      <ahyp:hlinkClr xmlns:ahyp="http://schemas.microsoft.com/office/drawing/2018/hyperlinkcolor" val="tx"/>
                    </a:ext>
                  </a:extLst>
                </a:hlinkClick>
              </a:rPr>
              <a:t>Practice Guide - Leadership and accountability</a:t>
            </a:r>
            <a:endParaRPr lang="en-AU">
              <a:solidFill>
                <a:schemeClr val="bg1"/>
              </a:solidFill>
              <a:latin typeface="Arial"/>
              <a:cs typeface="Arial"/>
              <a:hlinkClick r:id="" action="ppaction://noaction">
                <a:extLst>
                  <a:ext uri="{A12FA001-AC4F-418D-AE19-62706E023703}">
                    <ahyp:hlinkClr xmlns:ahyp="http://schemas.microsoft.com/office/drawing/2018/hyperlinkcolor" val="tx"/>
                  </a:ext>
                </a:extLst>
              </a:hlinkClick>
            </a:endParaRPr>
          </a:p>
          <a:p>
            <a:r>
              <a:rPr lang="en-AU" sz="1600" noProof="0" dirty="0">
                <a:solidFill>
                  <a:schemeClr val="bg1"/>
                </a:solidFill>
                <a:latin typeface="Arial"/>
                <a:cs typeface="Arial"/>
                <a:hlinkClick r:id="rId11">
                  <a:extLst>
                    <a:ext uri="{A12FA001-AC4F-418D-AE19-62706E023703}">
                      <ahyp:hlinkClr xmlns:ahyp="http://schemas.microsoft.com/office/drawing/2018/hyperlinkcolor" val="tx"/>
                    </a:ext>
                  </a:extLst>
                </a:hlinkClick>
              </a:rPr>
              <a:t>Practice Guide - Fit and Proper Person Requirements</a:t>
            </a:r>
            <a:endParaRPr lang="en-AU">
              <a:solidFill>
                <a:schemeClr val="bg1"/>
              </a:solidFill>
              <a:latin typeface="Arial"/>
              <a:cs typeface="Arial"/>
              <a:hlinkClick r:id="rId11">
                <a:extLst>
                  <a:ext uri="{A12FA001-AC4F-418D-AE19-62706E023703}">
                    <ahyp:hlinkClr xmlns:ahyp="http://schemas.microsoft.com/office/drawing/2018/hyperlinkcolor" val="tx"/>
                  </a:ext>
                </a:extLst>
              </a:hlinkClick>
            </a:endParaRPr>
          </a:p>
          <a:p>
            <a:r>
              <a:rPr lang="en-AU" sz="1600" noProof="0" dirty="0">
                <a:solidFill>
                  <a:schemeClr val="bg1"/>
                </a:solidFill>
                <a:latin typeface="Arial"/>
                <a:cs typeface="Arial"/>
                <a:hlinkClick r:id="rId12">
                  <a:extLst>
                    <a:ext uri="{A12FA001-AC4F-418D-AE19-62706E023703}">
                      <ahyp:hlinkClr xmlns:ahyp="http://schemas.microsoft.com/office/drawing/2018/hyperlinkcolor" val="tx"/>
                    </a:ext>
                  </a:extLst>
                </a:hlinkClick>
              </a:rPr>
              <a:t>Practice Guide - Risk management</a:t>
            </a:r>
            <a:endParaRPr lang="en-AU">
              <a:solidFill>
                <a:schemeClr val="bg1"/>
              </a:solidFill>
              <a:latin typeface="Arial"/>
              <a:cs typeface="Arial"/>
              <a:hlinkClick r:id="rId12">
                <a:extLst>
                  <a:ext uri="{A12FA001-AC4F-418D-AE19-62706E023703}">
                    <ahyp:hlinkClr xmlns:ahyp="http://schemas.microsoft.com/office/drawing/2018/hyperlinkcolor" val="tx"/>
                  </a:ext>
                </a:extLst>
              </a:hlinkClick>
            </a:endParaRPr>
          </a:p>
          <a:p>
            <a:r>
              <a:rPr lang="en-AU" sz="1600" noProof="0" dirty="0">
                <a:solidFill>
                  <a:schemeClr val="bg1"/>
                </a:solidFill>
                <a:latin typeface="Arial"/>
                <a:cs typeface="Arial"/>
                <a:hlinkClick r:id="rId13">
                  <a:extLst>
                    <a:ext uri="{A12FA001-AC4F-418D-AE19-62706E023703}">
                      <ahyp:hlinkClr xmlns:ahyp="http://schemas.microsoft.com/office/drawing/2018/hyperlinkcolor" val="tx"/>
                    </a:ext>
                  </a:extLst>
                </a:hlinkClick>
              </a:rPr>
              <a:t>Practice Guide - Continuous improvement</a:t>
            </a:r>
            <a:endParaRPr lang="en-AU">
              <a:solidFill>
                <a:schemeClr val="bg1"/>
              </a:solidFill>
              <a:latin typeface="Arial"/>
              <a:cs typeface="Arial"/>
              <a:hlinkClick r:id="rId13">
                <a:extLst>
                  <a:ext uri="{A12FA001-AC4F-418D-AE19-62706E023703}">
                    <ahyp:hlinkClr xmlns:ahyp="http://schemas.microsoft.com/office/drawing/2018/hyperlinkcolor" val="tx"/>
                  </a:ext>
                </a:extLst>
              </a:hlinkClick>
            </a:endParaRPr>
          </a:p>
          <a:p>
            <a:pPr marL="342900" indent="-342900"/>
            <a:endParaRPr lang="en-AU" sz="1600" noProof="0" dirty="0">
              <a:solidFill>
                <a:schemeClr val="bg1"/>
              </a:solidFill>
              <a:cs typeface="Arial"/>
            </a:endParaRPr>
          </a:p>
        </p:txBody>
      </p:sp>
      <p:pic>
        <p:nvPicPr>
          <p:cNvPr id="3" name="Picture 2" descr="A black and white logo&#10;&#10;AI-generated content may be incorrect.">
            <a:extLst>
              <a:ext uri="{FF2B5EF4-FFF2-40B4-BE49-F238E27FC236}">
                <a16:creationId xmlns:a16="http://schemas.microsoft.com/office/drawing/2014/main" id="{0A38FBBB-A53B-51E0-274A-A65FE6C9A59A}"/>
              </a:ext>
            </a:extLst>
          </p:cNvPr>
          <p:cNvPicPr>
            <a:picLocks noChangeAspect="1"/>
          </p:cNvPicPr>
          <p:nvPr/>
        </p:nvPicPr>
        <p:blipFill>
          <a:blip r:embed="rId14"/>
          <a:stretch>
            <a:fillRect/>
          </a:stretch>
        </p:blipFill>
        <p:spPr>
          <a:xfrm>
            <a:off x="9006116" y="6023430"/>
            <a:ext cx="1037083" cy="246964"/>
          </a:xfrm>
          <a:prstGeom prst="rect">
            <a:avLst/>
          </a:prstGeom>
        </p:spPr>
      </p:pic>
    </p:spTree>
    <p:extLst>
      <p:ext uri="{BB962C8B-B14F-4D97-AF65-F5344CB8AC3E}">
        <p14:creationId xmlns:p14="http://schemas.microsoft.com/office/powerpoint/2010/main" val="285458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DAE634-6CED-F7DA-0C69-3F3DD29A37DE}"/>
            </a:ext>
          </a:extLst>
        </p:cNvPr>
        <p:cNvGrpSpPr/>
        <p:nvPr/>
      </p:nvGrpSpPr>
      <p:grpSpPr>
        <a:xfrm>
          <a:off x="0" y="0"/>
          <a:ext cx="0" cy="0"/>
          <a:chOff x="0" y="0"/>
          <a:chExt cx="0" cy="0"/>
        </a:xfrm>
      </p:grpSpPr>
      <p:sp>
        <p:nvSpPr>
          <p:cNvPr id="7" name="Title 5">
            <a:extLst>
              <a:ext uri="{FF2B5EF4-FFF2-40B4-BE49-F238E27FC236}">
                <a16:creationId xmlns:a16="http://schemas.microsoft.com/office/drawing/2014/main" id="{DC02C39C-645C-84F6-8D22-A16F3AF74F02}"/>
              </a:ext>
            </a:extLst>
          </p:cNvPr>
          <p:cNvSpPr>
            <a:spLocks noGrp="1"/>
          </p:cNvSpPr>
          <p:nvPr>
            <p:ph type="ctrTitle"/>
          </p:nvPr>
        </p:nvSpPr>
        <p:spPr>
          <a:xfrm>
            <a:off x="1524000" y="2249928"/>
            <a:ext cx="9144000" cy="873146"/>
          </a:xfrm>
        </p:spPr>
        <p:txBody>
          <a:bodyPr>
            <a:noAutofit/>
          </a:bodyPr>
          <a:lstStyle/>
          <a:p>
            <a:r>
              <a:rPr lang="en-AU" sz="3200" noProof="0" dirty="0"/>
              <a:t>QUESTIONS? LET’S CHAT!</a:t>
            </a:r>
          </a:p>
        </p:txBody>
      </p:sp>
      <p:sp>
        <p:nvSpPr>
          <p:cNvPr id="9" name="Title 1">
            <a:extLst>
              <a:ext uri="{FF2B5EF4-FFF2-40B4-BE49-F238E27FC236}">
                <a16:creationId xmlns:a16="http://schemas.microsoft.com/office/drawing/2014/main" id="{61A53372-E663-B932-568A-4BE64E089008}"/>
              </a:ext>
            </a:extLst>
          </p:cNvPr>
          <p:cNvSpPr txBox="1">
            <a:spLocks/>
          </p:cNvSpPr>
          <p:nvPr/>
        </p:nvSpPr>
        <p:spPr>
          <a:xfrm>
            <a:off x="4572266" y="1390443"/>
            <a:ext cx="3037474" cy="633950"/>
          </a:xfrm>
          <a:prstGeom prst="rect">
            <a:avLst/>
          </a:prstGeom>
          <a:solidFill>
            <a:srgbClr val="38C0C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2000" b="1" cap="all" spc="300" noProof="0" dirty="0">
                <a:solidFill>
                  <a:schemeClr val="bg1"/>
                </a:solidFill>
                <a:latin typeface="Arial Black" panose="020B0604020202020204" pitchFamily="34" charset="0"/>
                <a:cs typeface="Arial Black" panose="020B0604020202020204" pitchFamily="34" charset="0"/>
              </a:rPr>
              <a:t>THANK YOU</a:t>
            </a:r>
          </a:p>
        </p:txBody>
      </p:sp>
      <p:cxnSp>
        <p:nvCxnSpPr>
          <p:cNvPr id="11" name="Straight Connector 10">
            <a:extLst>
              <a:ext uri="{FF2B5EF4-FFF2-40B4-BE49-F238E27FC236}">
                <a16:creationId xmlns:a16="http://schemas.microsoft.com/office/drawing/2014/main" id="{A1B202B6-9001-9B83-B813-7B6E311F6741}"/>
              </a:ext>
            </a:extLst>
          </p:cNvPr>
          <p:cNvCxnSpPr>
            <a:cxnSpLocks/>
          </p:cNvCxnSpPr>
          <p:nvPr/>
        </p:nvCxnSpPr>
        <p:spPr>
          <a:xfrm>
            <a:off x="2163581" y="3172681"/>
            <a:ext cx="78648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C2679E-6342-749F-793C-F7D4730C5EEE}"/>
              </a:ext>
            </a:extLst>
          </p:cNvPr>
          <p:cNvSpPr txBox="1"/>
          <p:nvPr/>
        </p:nvSpPr>
        <p:spPr>
          <a:xfrm>
            <a:off x="3040622" y="3515330"/>
            <a:ext cx="6100762" cy="1200329"/>
          </a:xfrm>
          <a:prstGeom prst="rect">
            <a:avLst/>
          </a:prstGeom>
          <a:noFill/>
        </p:spPr>
        <p:txBody>
          <a:bodyPr wrap="square">
            <a:spAutoFit/>
          </a:bodyPr>
          <a:lstStyle/>
          <a:p>
            <a:pPr algn="ctr"/>
            <a:r>
              <a:rPr lang="en-AU" sz="1800" noProof="0" dirty="0">
                <a:solidFill>
                  <a:schemeClr val="bg1"/>
                </a:solidFill>
                <a:latin typeface="Arial Black" panose="020B0604020202020204" pitchFamily="34" charset="0"/>
                <a:cs typeface="Arial Black" panose="020B0604020202020204" pitchFamily="34" charset="0"/>
              </a:rPr>
              <a:t>CONNECT WITH US</a:t>
            </a:r>
            <a:br>
              <a:rPr lang="en-AU" sz="1800" noProof="0" dirty="0">
                <a:solidFill>
                  <a:schemeClr val="bg1"/>
                </a:solidFill>
              </a:rPr>
            </a:br>
            <a:r>
              <a:rPr lang="en-AU" sz="1800" b="0" noProof="0" dirty="0">
                <a:solidFill>
                  <a:schemeClr val="bg1"/>
                </a:solidFill>
              </a:rPr>
              <a:t>(07) 2113 3870​</a:t>
            </a:r>
            <a:br>
              <a:rPr lang="en-AU" sz="1800" b="0" noProof="0" dirty="0">
                <a:solidFill>
                  <a:schemeClr val="bg1"/>
                </a:solidFill>
              </a:rPr>
            </a:br>
            <a:r>
              <a:rPr lang="en-AU" sz="1800" b="0" noProof="0" dirty="0">
                <a:solidFill>
                  <a:schemeClr val="bg1"/>
                </a:solidFill>
                <a:hlinkClick r:id="rId3">
                  <a:extLst>
                    <a:ext uri="{A12FA001-AC4F-418D-AE19-62706E023703}">
                      <ahyp:hlinkClr xmlns:ahyp="http://schemas.microsoft.com/office/drawing/2018/hyperlinkcolor" val="tx"/>
                    </a:ext>
                  </a:extLst>
                </a:hlinkClick>
              </a:rPr>
              <a:t>hawkeyeconsultancy.com.au​</a:t>
            </a:r>
            <a:br>
              <a:rPr lang="en-AU" sz="1800" b="0" noProof="0" dirty="0">
                <a:solidFill>
                  <a:schemeClr val="bg1"/>
                </a:solidFill>
              </a:rPr>
            </a:br>
            <a:r>
              <a:rPr lang="en-AU" sz="1800" b="0" noProof="0" dirty="0">
                <a:solidFill>
                  <a:schemeClr val="bg1"/>
                </a:solidFill>
              </a:rPr>
              <a:t>info@hawkeyeconsultancy.com.au</a:t>
            </a:r>
            <a:endParaRPr lang="en-AU" sz="1800" noProof="0" dirty="0">
              <a:solidFill>
                <a:schemeClr val="bg1"/>
              </a:solidFill>
            </a:endParaRPr>
          </a:p>
        </p:txBody>
      </p:sp>
      <p:pic>
        <p:nvPicPr>
          <p:cNvPr id="3" name="Picture 2">
            <a:hlinkClick r:id="rId4"/>
            <a:extLst>
              <a:ext uri="{FF2B5EF4-FFF2-40B4-BE49-F238E27FC236}">
                <a16:creationId xmlns:a16="http://schemas.microsoft.com/office/drawing/2014/main" id="{EB80A0AE-60AC-C241-361D-7781500E6F88}"/>
              </a:ext>
            </a:extLst>
          </p:cNvPr>
          <p:cNvPicPr>
            <a:picLocks noChangeAspect="1"/>
          </p:cNvPicPr>
          <p:nvPr/>
        </p:nvPicPr>
        <p:blipFill>
          <a:blip r:embed="rId5"/>
          <a:stretch>
            <a:fillRect/>
          </a:stretch>
        </p:blipFill>
        <p:spPr>
          <a:xfrm>
            <a:off x="5382538" y="5074313"/>
            <a:ext cx="404352" cy="404352"/>
          </a:xfrm>
          <a:prstGeom prst="rect">
            <a:avLst/>
          </a:prstGeom>
        </p:spPr>
      </p:pic>
      <p:pic>
        <p:nvPicPr>
          <p:cNvPr id="6" name="Picture 5">
            <a:hlinkClick r:id="rId6"/>
            <a:extLst>
              <a:ext uri="{FF2B5EF4-FFF2-40B4-BE49-F238E27FC236}">
                <a16:creationId xmlns:a16="http://schemas.microsoft.com/office/drawing/2014/main" id="{C142A25A-927E-2278-3214-3E5F2E7B6212}"/>
              </a:ext>
            </a:extLst>
          </p:cNvPr>
          <p:cNvPicPr>
            <a:picLocks noChangeAspect="1"/>
          </p:cNvPicPr>
          <p:nvPr/>
        </p:nvPicPr>
        <p:blipFill>
          <a:blip r:embed="rId7"/>
          <a:stretch>
            <a:fillRect/>
          </a:stretch>
        </p:blipFill>
        <p:spPr>
          <a:xfrm>
            <a:off x="5892439" y="5074313"/>
            <a:ext cx="404352" cy="404352"/>
          </a:xfrm>
          <a:prstGeom prst="rect">
            <a:avLst/>
          </a:prstGeom>
        </p:spPr>
      </p:pic>
      <p:pic>
        <p:nvPicPr>
          <p:cNvPr id="8" name="Picture 7">
            <a:hlinkClick r:id="rId8"/>
            <a:extLst>
              <a:ext uri="{FF2B5EF4-FFF2-40B4-BE49-F238E27FC236}">
                <a16:creationId xmlns:a16="http://schemas.microsoft.com/office/drawing/2014/main" id="{D745814E-4B25-E043-1C01-7F8CE101E0AF}"/>
              </a:ext>
            </a:extLst>
          </p:cNvPr>
          <p:cNvPicPr>
            <a:picLocks noChangeAspect="1"/>
          </p:cNvPicPr>
          <p:nvPr/>
        </p:nvPicPr>
        <p:blipFill>
          <a:blip r:embed="rId9"/>
          <a:stretch>
            <a:fillRect/>
          </a:stretch>
        </p:blipFill>
        <p:spPr>
          <a:xfrm>
            <a:off x="6405110" y="5074313"/>
            <a:ext cx="404352" cy="404352"/>
          </a:xfrm>
          <a:prstGeom prst="rect">
            <a:avLst/>
          </a:prstGeom>
        </p:spPr>
      </p:pic>
      <p:pic>
        <p:nvPicPr>
          <p:cNvPr id="2" name="Picture 1" descr="A black and white logo&#10;&#10;AI-generated content may be incorrect.">
            <a:extLst>
              <a:ext uri="{FF2B5EF4-FFF2-40B4-BE49-F238E27FC236}">
                <a16:creationId xmlns:a16="http://schemas.microsoft.com/office/drawing/2014/main" id="{E245DCAF-0B58-1B5A-7EFF-CDCBECBA077E}"/>
              </a:ext>
            </a:extLst>
          </p:cNvPr>
          <p:cNvPicPr>
            <a:picLocks noChangeAspect="1"/>
          </p:cNvPicPr>
          <p:nvPr/>
        </p:nvPicPr>
        <p:blipFill>
          <a:blip r:embed="rId10"/>
          <a:stretch>
            <a:fillRect/>
          </a:stretch>
        </p:blipFill>
        <p:spPr>
          <a:xfrm>
            <a:off x="8991337" y="6074230"/>
            <a:ext cx="1037083" cy="246964"/>
          </a:xfrm>
          <a:prstGeom prst="rect">
            <a:avLst/>
          </a:prstGeom>
        </p:spPr>
      </p:pic>
    </p:spTree>
    <p:extLst>
      <p:ext uri="{BB962C8B-B14F-4D97-AF65-F5344CB8AC3E}">
        <p14:creationId xmlns:p14="http://schemas.microsoft.com/office/powerpoint/2010/main" val="95916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E6875A-0BC6-F905-93AF-5D0BA8B38811}"/>
              </a:ext>
            </a:extLst>
          </p:cNvPr>
          <p:cNvSpPr>
            <a:spLocks noGrp="1"/>
          </p:cNvSpPr>
          <p:nvPr>
            <p:ph type="title"/>
          </p:nvPr>
        </p:nvSpPr>
        <p:spPr>
          <a:xfrm>
            <a:off x="1100392" y="900823"/>
            <a:ext cx="6943225" cy="792242"/>
          </a:xfrm>
        </p:spPr>
        <p:txBody>
          <a:bodyPr>
            <a:normAutofit/>
          </a:bodyPr>
          <a:lstStyle/>
          <a:p>
            <a:r>
              <a:rPr lang="en-AU" sz="2900" b="1" noProof="0" dirty="0">
                <a:solidFill>
                  <a:srgbClr val="325EAB"/>
                </a:solidFill>
                <a:latin typeface="Arial Black" panose="020B0604020202020204" pitchFamily="34" charset="0"/>
                <a:cs typeface="Arial Black" panose="020B0604020202020204" pitchFamily="34" charset="0"/>
              </a:rPr>
              <a:t>LEARNING OBJECTIVES</a:t>
            </a:r>
          </a:p>
        </p:txBody>
      </p:sp>
      <p:sp>
        <p:nvSpPr>
          <p:cNvPr id="5" name="Content Placeholder 2">
            <a:extLst>
              <a:ext uri="{FF2B5EF4-FFF2-40B4-BE49-F238E27FC236}">
                <a16:creationId xmlns:a16="http://schemas.microsoft.com/office/drawing/2014/main" id="{8F3A5E98-5A83-97C0-D409-8956C6C39683}"/>
              </a:ext>
            </a:extLst>
          </p:cNvPr>
          <p:cNvSpPr>
            <a:spLocks noGrp="1"/>
          </p:cNvSpPr>
          <p:nvPr>
            <p:ph idx="1"/>
          </p:nvPr>
        </p:nvSpPr>
        <p:spPr>
          <a:xfrm>
            <a:off x="1100393" y="1693065"/>
            <a:ext cx="5227836" cy="4127164"/>
          </a:xfrm>
        </p:spPr>
        <p:txBody>
          <a:bodyPr anchor="ctr">
            <a:normAutofit lnSpcReduction="10000"/>
          </a:bodyPr>
          <a:lstStyle/>
          <a:p>
            <a:pPr marL="0" indent="0" fontAlgn="base">
              <a:buNone/>
            </a:pPr>
            <a:r>
              <a:rPr lang="en-AU" sz="1600" noProof="0" dirty="0">
                <a:solidFill>
                  <a:srgbClr val="4A4B4C"/>
                </a:solidFill>
                <a:cs typeface="Arial" panose="020B0604020202020204" pitchFamily="34" charset="0"/>
              </a:rPr>
              <a:t>Understanding:</a:t>
            </a:r>
          </a:p>
          <a:p>
            <a:pPr fontAlgn="base">
              <a:lnSpc>
                <a:spcPct val="120000"/>
              </a:lnSpc>
              <a:buClr>
                <a:srgbClr val="4A4B4C"/>
              </a:buClr>
            </a:pPr>
            <a:r>
              <a:rPr lang="en-AU" sz="1600" noProof="0" dirty="0">
                <a:solidFill>
                  <a:srgbClr val="4A4B4C"/>
                </a:solidFill>
                <a:cs typeface="Arial" panose="020B0604020202020204" pitchFamily="34" charset="0"/>
              </a:rPr>
              <a:t>The function and elements of governance.</a:t>
            </a:r>
          </a:p>
          <a:p>
            <a:pPr fontAlgn="base">
              <a:lnSpc>
                <a:spcPct val="120000"/>
              </a:lnSpc>
              <a:buClr>
                <a:srgbClr val="4A4B4C"/>
              </a:buClr>
            </a:pPr>
            <a:r>
              <a:rPr lang="en-AU" sz="1600" noProof="0" dirty="0">
                <a:solidFill>
                  <a:srgbClr val="4A4B4C"/>
                </a:solidFill>
                <a:cs typeface="Arial" panose="020B0604020202020204" pitchFamily="34" charset="0"/>
              </a:rPr>
              <a:t>Who the </a:t>
            </a:r>
            <a:r>
              <a:rPr lang="en-AU" sz="1600" i="1" noProof="0" dirty="0">
                <a:solidFill>
                  <a:srgbClr val="4A4B4C"/>
                </a:solidFill>
                <a:cs typeface="Arial" panose="020B0604020202020204" pitchFamily="34" charset="0"/>
              </a:rPr>
              <a:t>‘governing persons’</a:t>
            </a:r>
            <a:r>
              <a:rPr lang="en-AU" sz="1600" noProof="0" dirty="0">
                <a:solidFill>
                  <a:srgbClr val="4A4B4C"/>
                </a:solidFill>
                <a:cs typeface="Arial" panose="020B0604020202020204" pitchFamily="34" charset="0"/>
              </a:rPr>
              <a:t>,</a:t>
            </a:r>
            <a:r>
              <a:rPr lang="en-AU" sz="1600" i="1" noProof="0" dirty="0">
                <a:solidFill>
                  <a:srgbClr val="4A4B4C"/>
                </a:solidFill>
                <a:cs typeface="Arial" panose="020B0604020202020204" pitchFamily="34" charset="0"/>
              </a:rPr>
              <a:t> ’executive officers’ </a:t>
            </a:r>
            <a:r>
              <a:rPr lang="en-AU" sz="1600" noProof="0" dirty="0">
                <a:solidFill>
                  <a:srgbClr val="4A4B4C"/>
                </a:solidFill>
                <a:cs typeface="Arial" panose="020B0604020202020204" pitchFamily="34" charset="0"/>
              </a:rPr>
              <a:t>and </a:t>
            </a:r>
            <a:r>
              <a:rPr lang="en-AU" sz="1600" i="1" noProof="0" dirty="0">
                <a:solidFill>
                  <a:srgbClr val="4A4B4C"/>
                </a:solidFill>
                <a:cs typeface="Arial" panose="020B0604020202020204" pitchFamily="34" charset="0"/>
              </a:rPr>
              <a:t>‘high managerial agents’ </a:t>
            </a:r>
            <a:r>
              <a:rPr lang="en-AU" sz="1600" noProof="0" dirty="0">
                <a:solidFill>
                  <a:srgbClr val="4A4B4C"/>
                </a:solidFill>
                <a:cs typeface="Arial" panose="020B0604020202020204" pitchFamily="34" charset="0"/>
              </a:rPr>
              <a:t>are within an RTO.</a:t>
            </a:r>
          </a:p>
          <a:p>
            <a:pPr fontAlgn="base">
              <a:lnSpc>
                <a:spcPct val="120000"/>
              </a:lnSpc>
              <a:buClr>
                <a:srgbClr val="4A4B4C"/>
              </a:buClr>
            </a:pPr>
            <a:r>
              <a:rPr lang="en-AU" sz="1600" noProof="0" dirty="0">
                <a:solidFill>
                  <a:srgbClr val="4A4B4C"/>
                </a:solidFill>
                <a:cs typeface="Arial" panose="020B0604020202020204" pitchFamily="34" charset="0"/>
              </a:rPr>
              <a:t>The difference between Fit and Proper Person and Suitable Persons.</a:t>
            </a:r>
          </a:p>
          <a:p>
            <a:pPr fontAlgn="base">
              <a:lnSpc>
                <a:spcPct val="120000"/>
              </a:lnSpc>
              <a:buClr>
                <a:srgbClr val="4A4B4C"/>
              </a:buClr>
            </a:pPr>
            <a:r>
              <a:rPr lang="en-AU" sz="1600" noProof="0" dirty="0">
                <a:solidFill>
                  <a:srgbClr val="4A4B4C"/>
                </a:solidFill>
                <a:cs typeface="Arial" panose="020B0604020202020204" pitchFamily="34" charset="0"/>
              </a:rPr>
              <a:t>The mechanisms that support an RTOs demonstration of leadership and accountability, risk management and continuous improvement.</a:t>
            </a:r>
          </a:p>
          <a:p>
            <a:pPr fontAlgn="base">
              <a:lnSpc>
                <a:spcPct val="120000"/>
              </a:lnSpc>
              <a:buClr>
                <a:srgbClr val="4A4B4C"/>
              </a:buClr>
            </a:pPr>
            <a:r>
              <a:rPr lang="en-AU" sz="1600" noProof="0" dirty="0">
                <a:solidFill>
                  <a:srgbClr val="4A4B4C"/>
                </a:solidFill>
                <a:cs typeface="Arial" panose="020B0604020202020204" pitchFamily="34" charset="0"/>
              </a:rPr>
              <a:t>The positive effect of roles and responsibilities at each level of the organisation and stakeholder relationships. </a:t>
            </a:r>
          </a:p>
        </p:txBody>
      </p:sp>
      <p:cxnSp>
        <p:nvCxnSpPr>
          <p:cNvPr id="6" name="Straight Connector 5">
            <a:extLst>
              <a:ext uri="{FF2B5EF4-FFF2-40B4-BE49-F238E27FC236}">
                <a16:creationId xmlns:a16="http://schemas.microsoft.com/office/drawing/2014/main" id="{05A3BD67-9E12-FCEA-2B74-508887D03BD5}"/>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01B0DD4-D060-CC76-B0EA-55CD46F45D14}"/>
              </a:ext>
            </a:extLst>
          </p:cNvPr>
          <p:cNvPicPr>
            <a:picLocks noChangeAspect="1"/>
          </p:cNvPicPr>
          <p:nvPr/>
        </p:nvPicPr>
        <p:blipFill>
          <a:blip r:embed="rId3"/>
          <a:stretch>
            <a:fillRect/>
          </a:stretch>
        </p:blipFill>
        <p:spPr>
          <a:xfrm>
            <a:off x="7027460" y="1052422"/>
            <a:ext cx="4064147" cy="412750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28E162AA-A721-C4E7-91DF-B8E95DDEA80D}"/>
              </a:ext>
            </a:extLst>
          </p:cNvPr>
          <p:cNvPicPr>
            <a:picLocks noChangeAspect="1"/>
          </p:cNvPicPr>
          <p:nvPr/>
        </p:nvPicPr>
        <p:blipFill>
          <a:blip r:embed="rId4"/>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81387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D00DFA-8991-2876-8ECB-73BD50D048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C5A170A-1C32-BA19-9890-6A809F67D2D6}"/>
              </a:ext>
            </a:extLst>
          </p:cNvPr>
          <p:cNvSpPr>
            <a:spLocks noGrp="1"/>
          </p:cNvSpPr>
          <p:nvPr>
            <p:ph type="title"/>
          </p:nvPr>
        </p:nvSpPr>
        <p:spPr>
          <a:xfrm>
            <a:off x="1100392" y="900823"/>
            <a:ext cx="6943225" cy="792242"/>
          </a:xfrm>
        </p:spPr>
        <p:txBody>
          <a:bodyPr>
            <a:normAutofit/>
          </a:bodyPr>
          <a:lstStyle/>
          <a:p>
            <a:r>
              <a:rPr lang="en-AU" sz="2900" b="1" noProof="0" dirty="0">
                <a:solidFill>
                  <a:srgbClr val="325EAB"/>
                </a:solidFill>
                <a:latin typeface="Arial Black" panose="020B0604020202020204" pitchFamily="34" charset="0"/>
                <a:cs typeface="Arial Black" panose="020B0604020202020204" pitchFamily="34" charset="0"/>
              </a:rPr>
              <a:t>WHY THIS MATTERS</a:t>
            </a:r>
          </a:p>
        </p:txBody>
      </p:sp>
      <p:sp>
        <p:nvSpPr>
          <p:cNvPr id="5" name="Content Placeholder 2">
            <a:extLst>
              <a:ext uri="{FF2B5EF4-FFF2-40B4-BE49-F238E27FC236}">
                <a16:creationId xmlns:a16="http://schemas.microsoft.com/office/drawing/2014/main" id="{B20CB3A6-BAD2-A9D0-FA85-7215B16AA222}"/>
              </a:ext>
            </a:extLst>
          </p:cNvPr>
          <p:cNvSpPr>
            <a:spLocks noGrp="1"/>
          </p:cNvSpPr>
          <p:nvPr>
            <p:ph idx="1"/>
          </p:nvPr>
        </p:nvSpPr>
        <p:spPr>
          <a:xfrm>
            <a:off x="1100393" y="1693065"/>
            <a:ext cx="6015632" cy="4127164"/>
          </a:xfrm>
        </p:spPr>
        <p:txBody>
          <a:bodyPr anchor="ctr">
            <a:normAutofit/>
          </a:bodyPr>
          <a:lstStyle/>
          <a:p>
            <a:pPr marL="0" indent="0" fontAlgn="base">
              <a:buNone/>
            </a:pPr>
            <a:r>
              <a:rPr lang="en-AU" sz="1600" noProof="0" dirty="0">
                <a:solidFill>
                  <a:srgbClr val="4A4B4C"/>
                </a:solidFill>
                <a:cs typeface="Arial" panose="020B0604020202020204" pitchFamily="34" charset="0"/>
              </a:rPr>
              <a:t>The Outcome Standards 2025 identifies Governance as a quality area that must be maintained to the same vigour as training and assessment, student support and the VET workforce.</a:t>
            </a:r>
          </a:p>
          <a:p>
            <a:pPr marL="0" indent="0" fontAlgn="base">
              <a:buNone/>
            </a:pPr>
            <a:r>
              <a:rPr lang="en-AU" sz="1600" noProof="0" dirty="0">
                <a:solidFill>
                  <a:srgbClr val="4A4B4C"/>
                </a:solidFill>
                <a:cs typeface="Arial" panose="020B0604020202020204" pitchFamily="34" charset="0"/>
              </a:rPr>
              <a:t>Governance is the key driving force to the establishment, maintenance, and notably even the ceasing of a VET Provider. The goals and strategies that are set, and key individuals who are appointed, at the beginning of a VET Provider will determine much of the nature of progression that occurs.</a:t>
            </a:r>
          </a:p>
          <a:p>
            <a:pPr fontAlgn="base">
              <a:lnSpc>
                <a:spcPct val="100000"/>
              </a:lnSpc>
              <a:buClr>
                <a:srgbClr val="4A4B4C"/>
              </a:buClr>
            </a:pPr>
            <a:r>
              <a:rPr lang="en-AU" sz="1600" noProof="0" dirty="0">
                <a:solidFill>
                  <a:srgbClr val="4A4B4C"/>
                </a:solidFill>
                <a:cs typeface="Arial" panose="020B0604020202020204" pitchFamily="34" charset="0"/>
              </a:rPr>
              <a:t>If the Governance of a VET Provider, made up of the ‘governing persons’ and supporting systems, is not built to demonstrate genuine leadership and accountability, it may reasonably follow that the Provider is not set up to demonstrate genuine training and assessment services.</a:t>
            </a:r>
          </a:p>
        </p:txBody>
      </p:sp>
      <p:cxnSp>
        <p:nvCxnSpPr>
          <p:cNvPr id="6" name="Straight Connector 5">
            <a:extLst>
              <a:ext uri="{FF2B5EF4-FFF2-40B4-BE49-F238E27FC236}">
                <a16:creationId xmlns:a16="http://schemas.microsoft.com/office/drawing/2014/main" id="{85304B65-CC91-BE65-2E29-CDE10B3CE537}"/>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4A3A18-DDBD-F2F0-E681-F8AF10BB7BBF}"/>
              </a:ext>
            </a:extLst>
          </p:cNvPr>
          <p:cNvGrpSpPr/>
          <p:nvPr/>
        </p:nvGrpSpPr>
        <p:grpSpPr>
          <a:xfrm>
            <a:off x="9529374" y="1693065"/>
            <a:ext cx="831203" cy="831203"/>
            <a:chOff x="7223761" y="2473670"/>
            <a:chExt cx="831203" cy="831203"/>
          </a:xfrm>
        </p:grpSpPr>
        <p:sp>
          <p:nvSpPr>
            <p:cNvPr id="8" name="Oval 7">
              <a:extLst>
                <a:ext uri="{FF2B5EF4-FFF2-40B4-BE49-F238E27FC236}">
                  <a16:creationId xmlns:a16="http://schemas.microsoft.com/office/drawing/2014/main" id="{78CA2025-1A72-99E5-8927-927528BA0892}"/>
                </a:ext>
              </a:extLst>
            </p:cNvPr>
            <p:cNvSpPr/>
            <p:nvPr/>
          </p:nvSpPr>
          <p:spPr>
            <a:xfrm>
              <a:off x="7223761" y="2473670"/>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9" name="Picture 8">
              <a:extLst>
                <a:ext uri="{FF2B5EF4-FFF2-40B4-BE49-F238E27FC236}">
                  <a16:creationId xmlns:a16="http://schemas.microsoft.com/office/drawing/2014/main" id="{F92BCC14-0094-4606-3F13-63C1D341EEBD}"/>
                </a:ext>
              </a:extLst>
            </p:cNvPr>
            <p:cNvPicPr>
              <a:picLocks noChangeAspect="1"/>
            </p:cNvPicPr>
            <p:nvPr/>
          </p:nvPicPr>
          <p:blipFill>
            <a:blip r:embed="rId3"/>
            <a:stretch>
              <a:fillRect/>
            </a:stretch>
          </p:blipFill>
          <p:spPr>
            <a:xfrm>
              <a:off x="7380902" y="2609469"/>
              <a:ext cx="532550" cy="532550"/>
            </a:xfrm>
            <a:prstGeom prst="rect">
              <a:avLst/>
            </a:prstGeom>
          </p:spPr>
        </p:pic>
      </p:grpSp>
      <p:grpSp>
        <p:nvGrpSpPr>
          <p:cNvPr id="10" name="Group 9">
            <a:extLst>
              <a:ext uri="{FF2B5EF4-FFF2-40B4-BE49-F238E27FC236}">
                <a16:creationId xmlns:a16="http://schemas.microsoft.com/office/drawing/2014/main" id="{FEF5A65E-CA60-70F6-0C17-C9E23812F336}"/>
              </a:ext>
            </a:extLst>
          </p:cNvPr>
          <p:cNvGrpSpPr/>
          <p:nvPr/>
        </p:nvGrpSpPr>
        <p:grpSpPr>
          <a:xfrm>
            <a:off x="8338624" y="3446566"/>
            <a:ext cx="831203" cy="831203"/>
            <a:chOff x="7223761" y="3437497"/>
            <a:chExt cx="831203" cy="831203"/>
          </a:xfrm>
        </p:grpSpPr>
        <p:sp>
          <p:nvSpPr>
            <p:cNvPr id="11" name="Oval 10">
              <a:extLst>
                <a:ext uri="{FF2B5EF4-FFF2-40B4-BE49-F238E27FC236}">
                  <a16:creationId xmlns:a16="http://schemas.microsoft.com/office/drawing/2014/main" id="{305F5661-450A-C1F9-4DC3-298750D9CB06}"/>
                </a:ext>
              </a:extLst>
            </p:cNvPr>
            <p:cNvSpPr/>
            <p:nvPr/>
          </p:nvSpPr>
          <p:spPr>
            <a:xfrm>
              <a:off x="7223761" y="3437497"/>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12" name="Picture 11">
              <a:extLst>
                <a:ext uri="{FF2B5EF4-FFF2-40B4-BE49-F238E27FC236}">
                  <a16:creationId xmlns:a16="http://schemas.microsoft.com/office/drawing/2014/main" id="{31844E02-A513-AB13-56A5-68D239A6157B}"/>
                </a:ext>
              </a:extLst>
            </p:cNvPr>
            <p:cNvPicPr>
              <a:picLocks noChangeAspect="1"/>
            </p:cNvPicPr>
            <p:nvPr/>
          </p:nvPicPr>
          <p:blipFill>
            <a:blip r:embed="rId4"/>
            <a:stretch>
              <a:fillRect/>
            </a:stretch>
          </p:blipFill>
          <p:spPr>
            <a:xfrm>
              <a:off x="7353376" y="3615759"/>
              <a:ext cx="560076" cy="483066"/>
            </a:xfrm>
            <a:prstGeom prst="rect">
              <a:avLst/>
            </a:prstGeom>
          </p:spPr>
        </p:pic>
      </p:grpSp>
      <p:grpSp>
        <p:nvGrpSpPr>
          <p:cNvPr id="13" name="Group 12">
            <a:extLst>
              <a:ext uri="{FF2B5EF4-FFF2-40B4-BE49-F238E27FC236}">
                <a16:creationId xmlns:a16="http://schemas.microsoft.com/office/drawing/2014/main" id="{C92B81D9-9F8A-A9EF-B86D-FA729935C2B9}"/>
              </a:ext>
            </a:extLst>
          </p:cNvPr>
          <p:cNvGrpSpPr/>
          <p:nvPr/>
        </p:nvGrpSpPr>
        <p:grpSpPr>
          <a:xfrm>
            <a:off x="10715067" y="3429000"/>
            <a:ext cx="831203" cy="831203"/>
            <a:chOff x="7223761" y="4401324"/>
            <a:chExt cx="831203" cy="831203"/>
          </a:xfrm>
        </p:grpSpPr>
        <p:sp>
          <p:nvSpPr>
            <p:cNvPr id="14" name="Oval 13">
              <a:extLst>
                <a:ext uri="{FF2B5EF4-FFF2-40B4-BE49-F238E27FC236}">
                  <a16:creationId xmlns:a16="http://schemas.microsoft.com/office/drawing/2014/main" id="{C7FB26E0-24F5-6D8B-3CCC-08ED0D941050}"/>
                </a:ext>
              </a:extLst>
            </p:cNvPr>
            <p:cNvSpPr/>
            <p:nvPr/>
          </p:nvSpPr>
          <p:spPr>
            <a:xfrm>
              <a:off x="7223761" y="4401324"/>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15" name="Picture 14">
              <a:extLst>
                <a:ext uri="{FF2B5EF4-FFF2-40B4-BE49-F238E27FC236}">
                  <a16:creationId xmlns:a16="http://schemas.microsoft.com/office/drawing/2014/main" id="{8ACB8437-32E3-D941-7F9D-B85B77D7C8AA}"/>
                </a:ext>
              </a:extLst>
            </p:cNvPr>
            <p:cNvPicPr>
              <a:picLocks noChangeAspect="1"/>
            </p:cNvPicPr>
            <p:nvPr/>
          </p:nvPicPr>
          <p:blipFill>
            <a:blip r:embed="rId5"/>
            <a:stretch>
              <a:fillRect/>
            </a:stretch>
          </p:blipFill>
          <p:spPr>
            <a:xfrm>
              <a:off x="7372930" y="4544637"/>
              <a:ext cx="532864" cy="544575"/>
            </a:xfrm>
            <a:prstGeom prst="rect">
              <a:avLst/>
            </a:prstGeom>
          </p:spPr>
        </p:pic>
      </p:grpSp>
      <p:cxnSp>
        <p:nvCxnSpPr>
          <p:cNvPr id="16" name="Straight Connector 15">
            <a:extLst>
              <a:ext uri="{FF2B5EF4-FFF2-40B4-BE49-F238E27FC236}">
                <a16:creationId xmlns:a16="http://schemas.microsoft.com/office/drawing/2014/main" id="{569C4138-E706-2A3B-3600-DDBB33FE527A}"/>
              </a:ext>
            </a:extLst>
          </p:cNvPr>
          <p:cNvCxnSpPr/>
          <p:nvPr/>
        </p:nvCxnSpPr>
        <p:spPr>
          <a:xfrm flipV="1">
            <a:off x="9174886" y="3844599"/>
            <a:ext cx="1540181" cy="1"/>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CC9C177-63D5-DA1D-5B3D-5FF4D346378F}"/>
              </a:ext>
            </a:extLst>
          </p:cNvPr>
          <p:cNvCxnSpPr>
            <a:cxnSpLocks/>
            <a:stCxn id="11" idx="0"/>
            <a:endCxn id="8" idx="2"/>
          </p:cNvCxnSpPr>
          <p:nvPr/>
        </p:nvCxnSpPr>
        <p:spPr>
          <a:xfrm flipV="1">
            <a:off x="8754226" y="2108667"/>
            <a:ext cx="775148" cy="133789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9C4A8C7-14F9-E937-48DA-7691E11354C7}"/>
              </a:ext>
            </a:extLst>
          </p:cNvPr>
          <p:cNvCxnSpPr>
            <a:cxnSpLocks/>
            <a:stCxn id="14" idx="0"/>
          </p:cNvCxnSpPr>
          <p:nvPr/>
        </p:nvCxnSpPr>
        <p:spPr>
          <a:xfrm flipH="1" flipV="1">
            <a:off x="10360577" y="2107018"/>
            <a:ext cx="770092" cy="1321982"/>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descr="A black and white logo&#10;&#10;AI-generated content may be incorrect.">
            <a:extLst>
              <a:ext uri="{FF2B5EF4-FFF2-40B4-BE49-F238E27FC236}">
                <a16:creationId xmlns:a16="http://schemas.microsoft.com/office/drawing/2014/main" id="{50BF7B48-0AB1-1D08-F2E0-1E4E3E14FC10}"/>
              </a:ext>
            </a:extLst>
          </p:cNvPr>
          <p:cNvPicPr>
            <a:picLocks noChangeAspect="1"/>
          </p:cNvPicPr>
          <p:nvPr/>
        </p:nvPicPr>
        <p:blipFill>
          <a:blip r:embed="rId6"/>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244309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31A5CE-2D72-3A11-D279-FAECD071A60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A7B40FF-6569-4F99-55A6-3297BC362D74}"/>
              </a:ext>
            </a:extLst>
          </p:cNvPr>
          <p:cNvSpPr>
            <a:spLocks noGrp="1"/>
          </p:cNvSpPr>
          <p:nvPr>
            <p:ph type="title"/>
          </p:nvPr>
        </p:nvSpPr>
        <p:spPr>
          <a:xfrm>
            <a:off x="1100392" y="97456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STRUCTURE OF THE REVISED VET QUALITY FRAMEWORK</a:t>
            </a:r>
          </a:p>
        </p:txBody>
      </p:sp>
      <p:sp>
        <p:nvSpPr>
          <p:cNvPr id="5" name="Content Placeholder 2">
            <a:extLst>
              <a:ext uri="{FF2B5EF4-FFF2-40B4-BE49-F238E27FC236}">
                <a16:creationId xmlns:a16="http://schemas.microsoft.com/office/drawing/2014/main" id="{BE91956C-F005-B6F1-167F-5C6B9474B468}"/>
              </a:ext>
            </a:extLst>
          </p:cNvPr>
          <p:cNvSpPr>
            <a:spLocks noGrp="1"/>
          </p:cNvSpPr>
          <p:nvPr>
            <p:ph idx="1"/>
          </p:nvPr>
        </p:nvSpPr>
        <p:spPr>
          <a:xfrm>
            <a:off x="1100392" y="1977863"/>
            <a:ext cx="8694536" cy="3905572"/>
          </a:xfrm>
        </p:spPr>
        <p:txBody>
          <a:bodyPr anchor="ctr">
            <a:normAutofit fontScale="70000" lnSpcReduction="20000"/>
          </a:bodyPr>
          <a:lstStyle/>
          <a:p>
            <a:pPr marL="270000" lvl="0" indent="-270000">
              <a:lnSpc>
                <a:spcPct val="120000"/>
              </a:lnSpc>
              <a:spcBef>
                <a:spcPts val="600"/>
              </a:spcBef>
              <a:spcAft>
                <a:spcPts val="1200"/>
              </a:spcAft>
              <a:buNone/>
              <a:defRPr/>
            </a:pPr>
            <a:r>
              <a:rPr lang="en-AU" sz="1600" b="1" noProof="0" dirty="0">
                <a:solidFill>
                  <a:srgbClr val="4A4B4C"/>
                </a:solidFill>
                <a:cs typeface="Arial" panose="020B0604020202020204" pitchFamily="34" charset="0"/>
              </a:rPr>
              <a:t>Department of Employment and Workplace Relations </a:t>
            </a:r>
            <a:r>
              <a:rPr lang="en-AU" sz="1600" noProof="0" dirty="0">
                <a:solidFill>
                  <a:srgbClr val="4A4B4C"/>
                </a:solidFill>
                <a:cs typeface="Arial" panose="020B0604020202020204" pitchFamily="34" charset="0"/>
              </a:rPr>
              <a:t>(DEWR) published:</a:t>
            </a:r>
          </a:p>
          <a:p>
            <a:pPr marL="182880" lvl="1" indent="-457200">
              <a:lnSpc>
                <a:spcPct val="120000"/>
              </a:lnSpc>
              <a:spcBef>
                <a:spcPts val="0"/>
              </a:spcBef>
              <a:spcAft>
                <a:spcPts val="1200"/>
              </a:spcAft>
              <a:buClr>
                <a:srgbClr val="38C0C5"/>
              </a:buClr>
              <a:buFont typeface="+mj-lt"/>
              <a:buAutoNum type="arabicPeriod"/>
              <a:defRPr/>
            </a:pPr>
            <a:r>
              <a:rPr lang="en-AU" sz="1600" noProof="0" dirty="0">
                <a:solidFill>
                  <a:srgbClr val="4A4B4C"/>
                </a:solidFill>
                <a:cs typeface="Arial" panose="020B0604020202020204" pitchFamily="34" charset="0"/>
              </a:rPr>
              <a:t>Outcome Standards</a:t>
            </a:r>
          </a:p>
          <a:p>
            <a:pPr marL="182880" lvl="1" indent="-457200">
              <a:lnSpc>
                <a:spcPct val="120000"/>
              </a:lnSpc>
              <a:spcBef>
                <a:spcPts val="0"/>
              </a:spcBef>
              <a:spcAft>
                <a:spcPts val="1200"/>
              </a:spcAft>
              <a:buClr>
                <a:srgbClr val="38C0C5"/>
              </a:buClr>
              <a:buFont typeface="+mj-lt"/>
              <a:buAutoNum type="arabicPeriod"/>
              <a:defRPr/>
            </a:pPr>
            <a:r>
              <a:rPr lang="en-AU" sz="1600" noProof="0" dirty="0">
                <a:solidFill>
                  <a:srgbClr val="4A4B4C"/>
                </a:solidFill>
                <a:cs typeface="Arial" panose="020B0604020202020204" pitchFamily="34" charset="0"/>
              </a:rPr>
              <a:t>Credential Policy </a:t>
            </a:r>
          </a:p>
          <a:p>
            <a:pPr marL="182880" lvl="1" indent="-457200">
              <a:lnSpc>
                <a:spcPct val="120000"/>
              </a:lnSpc>
              <a:spcBef>
                <a:spcPts val="0"/>
              </a:spcBef>
              <a:spcAft>
                <a:spcPts val="1200"/>
              </a:spcAft>
              <a:buClr>
                <a:srgbClr val="38C0C5"/>
              </a:buClr>
              <a:buFont typeface="+mj-lt"/>
              <a:buAutoNum type="arabicPeriod"/>
              <a:defRPr/>
            </a:pPr>
            <a:r>
              <a:rPr lang="en-AU" sz="1600" noProof="0" dirty="0">
                <a:solidFill>
                  <a:srgbClr val="4A4B4C"/>
                </a:solidFill>
                <a:cs typeface="Arial" panose="020B0604020202020204" pitchFamily="34" charset="0"/>
              </a:rPr>
              <a:t>Compliance Requirements, including:</a:t>
            </a:r>
          </a:p>
          <a:p>
            <a:pPr marL="846900" lvl="8" indent="-342900" fontAlgn="base">
              <a:lnSpc>
                <a:spcPct val="120000"/>
              </a:lnSpc>
            </a:pPr>
            <a:r>
              <a:rPr lang="en-AU" sz="1600" noProof="0" dirty="0">
                <a:solidFill>
                  <a:srgbClr val="4A4B4C"/>
                </a:solidFill>
                <a:latin typeface="Arial" panose="020B0604020202020204" pitchFamily="34" charset="0"/>
                <a:cs typeface="Arial" panose="020B0604020202020204" pitchFamily="34" charset="0"/>
              </a:rPr>
              <a:t>Information and Transparency </a:t>
            </a:r>
            <a:endParaRPr lang="en-AU" sz="1600" noProof="0" dirty="0">
              <a:solidFill>
                <a:srgbClr val="4A4B4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846900" lvl="8" indent="-342900" fontAlgn="base">
              <a:lnSpc>
                <a:spcPct val="120000"/>
              </a:lnSpc>
            </a:pPr>
            <a:r>
              <a:rPr lang="en-AU" sz="1600" noProof="0" dirty="0">
                <a:solidFill>
                  <a:srgbClr val="4A4B4C"/>
                </a:solidFill>
                <a:latin typeface="Arial" panose="020B0604020202020204" pitchFamily="34" charset="0"/>
                <a:cs typeface="Arial" panose="020B0604020202020204" pitchFamily="34" charset="0"/>
              </a:rPr>
              <a:t>Integrity of Nationally Recognised Training Products</a:t>
            </a:r>
          </a:p>
          <a:p>
            <a:pPr marL="846900" lvl="8" indent="-342900" fontAlgn="base">
              <a:lnSpc>
                <a:spcPct val="120000"/>
              </a:lnSpc>
            </a:pPr>
            <a:r>
              <a:rPr lang="en-AU" sz="1600" noProof="0" dirty="0">
                <a:solidFill>
                  <a:srgbClr val="4A4B4C"/>
                </a:solidFill>
                <a:latin typeface="Arial" panose="020B0604020202020204" pitchFamily="34" charset="0"/>
                <a:cs typeface="Arial" panose="020B0604020202020204" pitchFamily="34" charset="0"/>
              </a:rPr>
              <a:t>Accountability</a:t>
            </a:r>
            <a:endParaRPr lang="en-AU" sz="1600" noProof="0" dirty="0">
              <a:solidFill>
                <a:srgbClr val="4A4B4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846900" lvl="8" indent="-342900" fontAlgn="base">
              <a:lnSpc>
                <a:spcPct val="120000"/>
              </a:lnSpc>
            </a:pPr>
            <a:r>
              <a:rPr lang="en-AU" sz="1600" noProof="0" dirty="0">
                <a:solidFill>
                  <a:srgbClr val="4A4B4C"/>
                </a:solidFill>
                <a:latin typeface="Arial" panose="020B0604020202020204" pitchFamily="34" charset="0"/>
                <a:cs typeface="Arial" panose="020B0604020202020204" pitchFamily="34" charset="0"/>
              </a:rPr>
              <a:t>Schedule 1 – Fit and Proper Person Requirements</a:t>
            </a:r>
          </a:p>
          <a:p>
            <a:pPr marL="846900" lvl="8" indent="-342900" fontAlgn="base">
              <a:lnSpc>
                <a:spcPct val="120000"/>
              </a:lnSpc>
            </a:pPr>
            <a:r>
              <a:rPr lang="en-AU" sz="1600" noProof="0" dirty="0">
                <a:solidFill>
                  <a:srgbClr val="4A4B4C"/>
                </a:solidFill>
                <a:latin typeface="Arial" panose="020B0604020202020204" pitchFamily="34" charset="0"/>
                <a:cs typeface="Arial" panose="020B0604020202020204" pitchFamily="34" charset="0"/>
              </a:rPr>
              <a:t>Schedule 2 – Nationally Recognised Training Logo Conditions of Use Policy</a:t>
            </a:r>
          </a:p>
          <a:p>
            <a:pPr marL="389700" lvl="7" indent="-342900" fontAlgn="base">
              <a:lnSpc>
                <a:spcPct val="120000"/>
              </a:lnSpc>
              <a:buFont typeface="Courier New" panose="02070309020205020404" pitchFamily="49" charset="0"/>
              <a:buChar char="o"/>
            </a:pPr>
            <a:r>
              <a:rPr lang="en-AU" sz="1600" u="sng" dirty="0">
                <a:solidFill>
                  <a:srgbClr val="4A4B4C"/>
                </a:solidFill>
                <a:latin typeface="Arial" panose="020B0604020202020204" pitchFamily="34" charset="0"/>
                <a:cs typeface="Arial" panose="020B0604020202020204" pitchFamily="34" charset="0"/>
                <a:hlinkClick r:id="rId4"/>
              </a:rPr>
              <a:t>Data Provision Requirements 2020</a:t>
            </a:r>
            <a:r>
              <a:rPr lang="en-AU" sz="1600" dirty="0">
                <a:solidFill>
                  <a:srgbClr val="4A4B4C"/>
                </a:solidFill>
                <a:latin typeface="Arial" panose="020B0604020202020204" pitchFamily="34" charset="0"/>
                <a:cs typeface="Arial" panose="020B0604020202020204" pitchFamily="34" charset="0"/>
              </a:rPr>
              <a:t>—which sets out the requirement for providers to supply ASQA with data upon request, and to submit quality indicator data annually</a:t>
            </a:r>
            <a:endParaRPr lang="en-AU" sz="1600" noProof="0" dirty="0">
              <a:solidFill>
                <a:srgbClr val="4A4B4C"/>
              </a:solidFill>
              <a:latin typeface="Arial" panose="020B0604020202020204" pitchFamily="34" charset="0"/>
              <a:cs typeface="Arial" panose="020B0604020202020204" pitchFamily="34" charset="0"/>
            </a:endParaRPr>
          </a:p>
          <a:p>
            <a:pPr marL="389700" lvl="7" indent="-342900" fontAlgn="base">
              <a:lnSpc>
                <a:spcPct val="120000"/>
              </a:lnSpc>
              <a:buFont typeface="Courier New" panose="02070309020205020404" pitchFamily="49" charset="0"/>
              <a:buChar char="o"/>
            </a:pPr>
            <a:r>
              <a:rPr lang="en-AU" sz="1600" u="sng" noProof="0" dirty="0">
                <a:solidFill>
                  <a:srgbClr val="4A4B4C"/>
                </a:solidFill>
                <a:latin typeface="Arial" panose="020B0604020202020204" pitchFamily="34" charset="0"/>
                <a:cs typeface="Arial" panose="020B0604020202020204" pitchFamily="34" charset="0"/>
                <a:hlinkClick r:id="rId5"/>
              </a:rPr>
              <a:t>Financial Viability Risk Assessment Requirements 2021</a:t>
            </a:r>
            <a:r>
              <a:rPr lang="en-AU" sz="1600" noProof="0" dirty="0">
                <a:solidFill>
                  <a:srgbClr val="4A4B4C"/>
                </a:solidFill>
                <a:latin typeface="Arial" panose="020B0604020202020204" pitchFamily="34" charset="0"/>
                <a:cs typeface="Arial" panose="020B0604020202020204" pitchFamily="34" charset="0"/>
              </a:rPr>
              <a:t>—which relate to training organisations' ability to meet financial viability requirements</a:t>
            </a:r>
          </a:p>
          <a:p>
            <a:pPr marL="389700" lvl="7" indent="-342900" fontAlgn="base">
              <a:lnSpc>
                <a:spcPct val="120000"/>
              </a:lnSpc>
              <a:buFont typeface="Courier New" panose="02070309020205020404" pitchFamily="49" charset="0"/>
              <a:buChar char="o"/>
            </a:pPr>
            <a:r>
              <a:rPr lang="en-AU" sz="1600" u="sng" dirty="0">
                <a:solidFill>
                  <a:srgbClr val="4A4B4C"/>
                </a:solidFill>
                <a:latin typeface="Arial" panose="020B0604020202020204" pitchFamily="34" charset="0"/>
                <a:cs typeface="Arial" panose="020B0604020202020204" pitchFamily="34" charset="0"/>
                <a:hlinkClick r:id="rId3"/>
              </a:rPr>
              <a:t>Australian Qualifications Framework</a:t>
            </a:r>
            <a:r>
              <a:rPr lang="en-AU" sz="1600" dirty="0">
                <a:solidFill>
                  <a:srgbClr val="4A4B4C"/>
                </a:solidFill>
                <a:latin typeface="Arial" panose="020B0604020202020204" pitchFamily="34" charset="0"/>
                <a:cs typeface="Arial" panose="020B0604020202020204" pitchFamily="34" charset="0"/>
              </a:rPr>
              <a:t>—which is the national policy for regulated qualifications in Australian education and training</a:t>
            </a:r>
          </a:p>
        </p:txBody>
      </p:sp>
      <p:cxnSp>
        <p:nvCxnSpPr>
          <p:cNvPr id="6" name="Straight Connector 5">
            <a:extLst>
              <a:ext uri="{FF2B5EF4-FFF2-40B4-BE49-F238E27FC236}">
                <a16:creationId xmlns:a16="http://schemas.microsoft.com/office/drawing/2014/main" id="{F1BB57C4-DD8B-A02B-E3B8-A6A219B7D77B}"/>
              </a:ext>
            </a:extLst>
          </p:cNvPr>
          <p:cNvCxnSpPr>
            <a:cxnSpLocks/>
          </p:cNvCxnSpPr>
          <p:nvPr/>
        </p:nvCxnSpPr>
        <p:spPr>
          <a:xfrm>
            <a:off x="915690" y="928068"/>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2809CB3-136D-438B-13D7-38DBCB61A79E}"/>
              </a:ext>
            </a:extLst>
          </p:cNvPr>
          <p:cNvSpPr txBox="1"/>
          <p:nvPr/>
        </p:nvSpPr>
        <p:spPr>
          <a:xfrm>
            <a:off x="1100392" y="5986771"/>
            <a:ext cx="6096912" cy="215444"/>
          </a:xfrm>
          <a:prstGeom prst="rect">
            <a:avLst/>
          </a:prstGeom>
          <a:noFill/>
        </p:spPr>
        <p:txBody>
          <a:bodyPr wrap="square">
            <a:spAutoFit/>
          </a:bodyPr>
          <a:lstStyle/>
          <a:p>
            <a:pPr marL="0" lvl="1">
              <a:spcAft>
                <a:spcPts val="1200"/>
              </a:spcAft>
              <a:buClrTx/>
              <a:defRPr/>
            </a:pPr>
            <a:r>
              <a:rPr lang="en-AU" sz="800" kern="1200" noProof="0" dirty="0">
                <a:solidFill>
                  <a:srgbClr val="325EAB"/>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Sourced: </a:t>
            </a:r>
            <a:r>
              <a:rPr kumimoji="0" lang="en-AU" sz="800" b="0" i="0" strike="noStrike" kern="1200" cap="none" spc="0" normalizeH="0" baseline="0" noProof="0" dirty="0">
                <a:ln>
                  <a:noFill/>
                </a:ln>
                <a:solidFill>
                  <a:srgbClr val="325EAB"/>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https://www.dewr.gov.au/standards-for-rtos</a:t>
            </a:r>
            <a:r>
              <a:rPr kumimoji="0" lang="en-AU" sz="800" b="0" i="0" strike="noStrike" kern="1200" cap="none" spc="0" normalizeH="0" baseline="0" noProof="0" dirty="0">
                <a:ln>
                  <a:noFill/>
                </a:ln>
                <a:solidFill>
                  <a:srgbClr val="325EAB"/>
                </a:solidFill>
                <a:effectLst/>
                <a:uLnTx/>
                <a:uFillTx/>
                <a:latin typeface="Arial" panose="020B0604020202020204" pitchFamily="34" charset="0"/>
                <a:cs typeface="Arial" panose="020B0604020202020204" pitchFamily="34" charset="0"/>
              </a:rPr>
              <a:t> </a:t>
            </a:r>
          </a:p>
        </p:txBody>
      </p:sp>
      <p:pic>
        <p:nvPicPr>
          <p:cNvPr id="7" name="Graphic 6">
            <a:extLst>
              <a:ext uri="{FF2B5EF4-FFF2-40B4-BE49-F238E27FC236}">
                <a16:creationId xmlns:a16="http://schemas.microsoft.com/office/drawing/2014/main" id="{3877C4CB-6BB2-14D3-1892-836DA3EBD58B}"/>
              </a:ext>
            </a:extLst>
          </p:cNvPr>
          <p:cNvPicPr>
            <a:picLocks noChangeAspect="1"/>
          </p:cNvPicPr>
          <p:nvPr/>
        </p:nvPicPr>
        <p:blipFill>
          <a:blip r:embed="rId7">
            <a:extLst>
              <a:ext uri="{96DAC541-7B7A-43D3-8B79-37D633B846F1}">
                <asvg:svgBlip xmlns:asvg="http://schemas.microsoft.com/office/drawing/2016/SVG/main" r:embed="rId8"/>
              </a:ext>
            </a:extLst>
          </a:blip>
          <a:srcRect l="28195" t="7895"/>
          <a:stretch>
            <a:fillRect/>
          </a:stretch>
        </p:blipFill>
        <p:spPr>
          <a:xfrm rot="5400000">
            <a:off x="9428274" y="-55313"/>
            <a:ext cx="2708414" cy="2819039"/>
          </a:xfrm>
          <a:prstGeom prst="rect">
            <a:avLst/>
          </a:prstGeom>
        </p:spPr>
      </p:pic>
      <p:grpSp>
        <p:nvGrpSpPr>
          <p:cNvPr id="2" name="Group 1">
            <a:extLst>
              <a:ext uri="{FF2B5EF4-FFF2-40B4-BE49-F238E27FC236}">
                <a16:creationId xmlns:a16="http://schemas.microsoft.com/office/drawing/2014/main" id="{6E016EF8-6DF7-6C86-6FEC-5A8A2EABF849}"/>
              </a:ext>
            </a:extLst>
          </p:cNvPr>
          <p:cNvGrpSpPr/>
          <p:nvPr/>
        </p:nvGrpSpPr>
        <p:grpSpPr>
          <a:xfrm>
            <a:off x="7550597" y="368489"/>
            <a:ext cx="4216453" cy="3440641"/>
            <a:chOff x="7715716" y="308919"/>
            <a:chExt cx="4607234" cy="3759520"/>
          </a:xfrm>
        </p:grpSpPr>
        <p:pic>
          <p:nvPicPr>
            <p:cNvPr id="11" name="Picture 2" descr="How do we know when the Policy Drafts become legislation?">
              <a:extLst>
                <a:ext uri="{FF2B5EF4-FFF2-40B4-BE49-F238E27FC236}">
                  <a16:creationId xmlns:a16="http://schemas.microsoft.com/office/drawing/2014/main" id="{B950292B-6FD9-1643-B3E1-A6A4DEF129C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a:fillRect/>
            </a:stretch>
          </p:blipFill>
          <p:spPr bwMode="auto">
            <a:xfrm rot="889143">
              <a:off x="7715716" y="308919"/>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pic>
          <p:nvPicPr>
            <p:cNvPr id="13" name="Picture 2" descr="How do we know when the Policy Drafts become legislation?">
              <a:extLst>
                <a:ext uri="{FF2B5EF4-FFF2-40B4-BE49-F238E27FC236}">
                  <a16:creationId xmlns:a16="http://schemas.microsoft.com/office/drawing/2014/main" id="{0D6DC707-3B9C-70D2-FE2D-7354A1BB31DE}"/>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a:fillRect/>
            </a:stretch>
          </p:blipFill>
          <p:spPr bwMode="auto">
            <a:xfrm rot="889143">
              <a:off x="8595931" y="1655063"/>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pic>
          <p:nvPicPr>
            <p:cNvPr id="14" name="Picture 2" descr="How do we know when the Policy Drafts become legislation?">
              <a:extLst>
                <a:ext uri="{FF2B5EF4-FFF2-40B4-BE49-F238E27FC236}">
                  <a16:creationId xmlns:a16="http://schemas.microsoft.com/office/drawing/2014/main" id="{1231A423-C182-4A5F-80EA-91DA648A1153}"/>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a:fillRect/>
            </a:stretch>
          </p:blipFill>
          <p:spPr bwMode="auto">
            <a:xfrm rot="889143">
              <a:off x="10611864" y="1274934"/>
              <a:ext cx="1711086" cy="2413376"/>
            </a:xfrm>
            <a:prstGeom prst="rect">
              <a:avLst/>
            </a:prstGeom>
            <a:ln>
              <a:noFill/>
            </a:ln>
            <a:effectLst>
              <a:outerShdw blurRad="292100" dist="132778" dir="14880000" sx="103935" sy="103935" algn="tl" rotWithShape="0">
                <a:srgbClr val="333333">
                  <a:alpha val="17000"/>
                </a:srgbClr>
              </a:outerShdw>
            </a:effectLst>
            <a:extLst>
              <a:ext uri="{909E8E84-426E-40DD-AFC4-6F175D3DCCD1}">
                <a14:hiddenFill xmlns:a14="http://schemas.microsoft.com/office/drawing/2010/main">
                  <a:solidFill>
                    <a:srgbClr val="FFFFFF"/>
                  </a:solidFill>
                </a14:hiddenFill>
              </a:ext>
            </a:extLst>
          </p:spPr>
        </p:pic>
      </p:grpSp>
      <p:pic>
        <p:nvPicPr>
          <p:cNvPr id="3" name="Picture 2" descr="A black and white logo&#10;&#10;AI-generated content may be incorrect.">
            <a:extLst>
              <a:ext uri="{FF2B5EF4-FFF2-40B4-BE49-F238E27FC236}">
                <a16:creationId xmlns:a16="http://schemas.microsoft.com/office/drawing/2014/main" id="{0C7A1210-8024-6E1B-80CC-E24EB40C1A3B}"/>
              </a:ext>
            </a:extLst>
          </p:cNvPr>
          <p:cNvPicPr>
            <a:picLocks noChangeAspect="1"/>
          </p:cNvPicPr>
          <p:nvPr/>
        </p:nvPicPr>
        <p:blipFill>
          <a:blip r:embed="rId12"/>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31608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B19222-F035-B509-DF61-A86128CD3D9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953A42E-1A43-910F-4E53-5BF2FEFD4A02}"/>
              </a:ext>
            </a:extLst>
          </p:cNvPr>
          <p:cNvSpPr>
            <a:spLocks noGrp="1"/>
          </p:cNvSpPr>
          <p:nvPr>
            <p:ph type="title"/>
          </p:nvPr>
        </p:nvSpPr>
        <p:spPr>
          <a:xfrm>
            <a:off x="1100392" y="97456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THE OUTCOME STANDARDS –</a:t>
            </a:r>
            <a:br>
              <a:rPr lang="en-AU" sz="2900" b="1" noProof="0" dirty="0">
                <a:solidFill>
                  <a:srgbClr val="325EAB"/>
                </a:solidFill>
                <a:latin typeface="Arial Black" panose="020B0604020202020204" pitchFamily="34" charset="0"/>
                <a:cs typeface="Arial Black" panose="020B0604020202020204" pitchFamily="34" charset="0"/>
              </a:rPr>
            </a:br>
            <a:r>
              <a:rPr lang="en-AU" sz="2900" b="1" noProof="0" dirty="0">
                <a:solidFill>
                  <a:srgbClr val="325EAB"/>
                </a:solidFill>
                <a:latin typeface="Arial Black" panose="020B0604020202020204" pitchFamily="34" charset="0"/>
                <a:cs typeface="Arial Black" panose="020B0604020202020204" pitchFamily="34" charset="0"/>
              </a:rPr>
              <a:t>THE 4 QUALITY AREAS</a:t>
            </a:r>
          </a:p>
        </p:txBody>
      </p:sp>
      <p:cxnSp>
        <p:nvCxnSpPr>
          <p:cNvPr id="2" name="Straight Connector 1">
            <a:extLst>
              <a:ext uri="{FF2B5EF4-FFF2-40B4-BE49-F238E27FC236}">
                <a16:creationId xmlns:a16="http://schemas.microsoft.com/office/drawing/2014/main" id="{A91BE53F-E8F7-3FDF-A6E1-694E4C1D2AD2}"/>
              </a:ext>
            </a:extLst>
          </p:cNvPr>
          <p:cNvCxnSpPr>
            <a:cxnSpLocks/>
          </p:cNvCxnSpPr>
          <p:nvPr/>
        </p:nvCxnSpPr>
        <p:spPr>
          <a:xfrm>
            <a:off x="915690" y="928068"/>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0911339E-926A-42A0-B609-0D653E4ACD70}"/>
              </a:ext>
            </a:extLst>
          </p:cNvPr>
          <p:cNvSpPr txBox="1">
            <a:spLocks/>
          </p:cNvSpPr>
          <p:nvPr/>
        </p:nvSpPr>
        <p:spPr>
          <a:xfrm>
            <a:off x="628666" y="4620796"/>
            <a:ext cx="4081644" cy="633950"/>
          </a:xfrm>
          <a:prstGeom prst="rect">
            <a:avLst/>
          </a:prstGeom>
          <a:solidFill>
            <a:srgbClr val="7D4A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dirty="0">
                <a:solidFill>
                  <a:schemeClr val="bg1"/>
                </a:solidFill>
                <a:latin typeface="Arial" panose="020B0604020202020204" pitchFamily="34" charset="0"/>
                <a:cs typeface="Arial" panose="020B0604020202020204" pitchFamily="34" charset="0"/>
              </a:rPr>
              <a:t>4</a:t>
            </a:r>
            <a:r>
              <a:rPr lang="en-AU" sz="1050" b="1" cap="all" spc="300" dirty="0">
                <a:solidFill>
                  <a:schemeClr val="bg1"/>
                </a:solidFill>
                <a:latin typeface="Arial" panose="020B0604020202020204" pitchFamily="34" charset="0"/>
                <a:cs typeface="Arial" panose="020B0604020202020204" pitchFamily="34" charset="0"/>
              </a:rPr>
              <a:t>.4 CONTINUOUS IMPROVEMENT</a:t>
            </a:r>
            <a:endParaRPr lang="en-AU" sz="1050" b="1" cap="all" spc="300" noProof="0" dirty="0">
              <a:solidFill>
                <a:schemeClr val="bg1"/>
              </a:solidFill>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FDC94FF5-851D-9663-1CDF-6EB4B4BE18AC}"/>
              </a:ext>
            </a:extLst>
          </p:cNvPr>
          <p:cNvPicPr>
            <a:picLocks noChangeAspect="1"/>
          </p:cNvPicPr>
          <p:nvPr/>
        </p:nvPicPr>
        <p:blipFill>
          <a:blip r:embed="rId3">
            <a:extLst>
              <a:ext uri="{96DAC541-7B7A-43D3-8B79-37D633B846F1}">
                <asvg:svgBlip xmlns:asvg="http://schemas.microsoft.com/office/drawing/2016/SVG/main" r:embed="rId4"/>
              </a:ext>
            </a:extLst>
          </a:blip>
          <a:srcRect b="41736"/>
          <a:stretch>
            <a:fillRect/>
          </a:stretch>
        </p:blipFill>
        <p:spPr>
          <a:xfrm rot="10800000">
            <a:off x="7743022" y="-1"/>
            <a:ext cx="3771900" cy="1786025"/>
          </a:xfrm>
          <a:prstGeom prst="rect">
            <a:avLst/>
          </a:prstGeom>
        </p:spPr>
      </p:pic>
      <p:pic>
        <p:nvPicPr>
          <p:cNvPr id="3" name="Picture 2" descr="A colorful chart with text&#10;&#10;AI-generated content may be incorrect.">
            <a:extLst>
              <a:ext uri="{FF2B5EF4-FFF2-40B4-BE49-F238E27FC236}">
                <a16:creationId xmlns:a16="http://schemas.microsoft.com/office/drawing/2014/main" id="{389BBBB0-2AC1-B54D-D3D5-AA7EA9FCE220}"/>
              </a:ext>
            </a:extLst>
          </p:cNvPr>
          <p:cNvPicPr>
            <a:picLocks noChangeAspect="1"/>
          </p:cNvPicPr>
          <p:nvPr/>
        </p:nvPicPr>
        <p:blipFill>
          <a:blip r:embed="rId5"/>
          <a:stretch>
            <a:fillRect/>
          </a:stretch>
        </p:blipFill>
        <p:spPr>
          <a:xfrm>
            <a:off x="5024847" y="2472559"/>
            <a:ext cx="6707790" cy="2727901"/>
          </a:xfrm>
          <a:prstGeom prst="rect">
            <a:avLst/>
          </a:prstGeom>
        </p:spPr>
      </p:pic>
      <p:sp>
        <p:nvSpPr>
          <p:cNvPr id="5" name="Title 1">
            <a:extLst>
              <a:ext uri="{FF2B5EF4-FFF2-40B4-BE49-F238E27FC236}">
                <a16:creationId xmlns:a16="http://schemas.microsoft.com/office/drawing/2014/main" id="{2047A44F-D1FD-4004-2E8A-1FEB93BEA5CA}"/>
              </a:ext>
            </a:extLst>
          </p:cNvPr>
          <p:cNvSpPr txBox="1">
            <a:spLocks/>
          </p:cNvSpPr>
          <p:nvPr/>
        </p:nvSpPr>
        <p:spPr>
          <a:xfrm>
            <a:off x="628663" y="2304844"/>
            <a:ext cx="4081647" cy="633950"/>
          </a:xfrm>
          <a:prstGeom prst="rect">
            <a:avLst/>
          </a:prstGeom>
          <a:solidFill>
            <a:srgbClr val="7D4A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dirty="0">
                <a:solidFill>
                  <a:schemeClr val="bg1"/>
                </a:solidFill>
                <a:latin typeface="Arial" panose="020B0604020202020204" pitchFamily="34" charset="0"/>
                <a:cs typeface="Arial" panose="020B0604020202020204" pitchFamily="34" charset="0"/>
              </a:rPr>
              <a:t>4.1 INTEGRITY AND ACCOUNTABILITY</a:t>
            </a:r>
          </a:p>
        </p:txBody>
      </p:sp>
      <p:sp>
        <p:nvSpPr>
          <p:cNvPr id="6" name="Title 1">
            <a:extLst>
              <a:ext uri="{FF2B5EF4-FFF2-40B4-BE49-F238E27FC236}">
                <a16:creationId xmlns:a16="http://schemas.microsoft.com/office/drawing/2014/main" id="{2991F73B-48C6-5519-0480-D3B41FE46CBF}"/>
              </a:ext>
            </a:extLst>
          </p:cNvPr>
          <p:cNvSpPr txBox="1">
            <a:spLocks/>
          </p:cNvSpPr>
          <p:nvPr/>
        </p:nvSpPr>
        <p:spPr>
          <a:xfrm>
            <a:off x="628664" y="3076828"/>
            <a:ext cx="4081646" cy="633950"/>
          </a:xfrm>
          <a:prstGeom prst="rect">
            <a:avLst/>
          </a:prstGeom>
          <a:solidFill>
            <a:srgbClr val="7D4A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dirty="0">
                <a:solidFill>
                  <a:schemeClr val="bg1"/>
                </a:solidFill>
                <a:latin typeface="Arial" panose="020B0604020202020204" pitchFamily="34" charset="0"/>
                <a:cs typeface="Arial" panose="020B0604020202020204" pitchFamily="34" charset="0"/>
              </a:rPr>
              <a:t>4.2 ROLES AND RESONSIBILITES</a:t>
            </a:r>
          </a:p>
        </p:txBody>
      </p:sp>
      <p:sp>
        <p:nvSpPr>
          <p:cNvPr id="7" name="Title 1">
            <a:extLst>
              <a:ext uri="{FF2B5EF4-FFF2-40B4-BE49-F238E27FC236}">
                <a16:creationId xmlns:a16="http://schemas.microsoft.com/office/drawing/2014/main" id="{377E54DA-D2CF-0B50-C1C5-D978FC225BBA}"/>
              </a:ext>
            </a:extLst>
          </p:cNvPr>
          <p:cNvSpPr txBox="1">
            <a:spLocks/>
          </p:cNvSpPr>
          <p:nvPr/>
        </p:nvSpPr>
        <p:spPr>
          <a:xfrm>
            <a:off x="628665" y="3848812"/>
            <a:ext cx="4081645" cy="633950"/>
          </a:xfrm>
          <a:prstGeom prst="rect">
            <a:avLst/>
          </a:prstGeom>
          <a:solidFill>
            <a:srgbClr val="7D4A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44000"/>
            <a:r>
              <a:rPr lang="en-AU" sz="1050" b="1" cap="all" spc="300" noProof="0" dirty="0">
                <a:solidFill>
                  <a:schemeClr val="bg1"/>
                </a:solidFill>
                <a:latin typeface="Arial" panose="020B0604020202020204" pitchFamily="34" charset="0"/>
                <a:cs typeface="Arial" panose="020B0604020202020204" pitchFamily="34" charset="0"/>
              </a:rPr>
              <a:t>4.3 RISK MANAGEMENT</a:t>
            </a:r>
          </a:p>
        </p:txBody>
      </p:sp>
      <p:cxnSp>
        <p:nvCxnSpPr>
          <p:cNvPr id="9" name="Straight Connector 8">
            <a:extLst>
              <a:ext uri="{FF2B5EF4-FFF2-40B4-BE49-F238E27FC236}">
                <a16:creationId xmlns:a16="http://schemas.microsoft.com/office/drawing/2014/main" id="{972159A5-F97D-9DF9-9376-6E9A0B08AA44}"/>
              </a:ext>
            </a:extLst>
          </p:cNvPr>
          <p:cNvCxnSpPr>
            <a:cxnSpLocks/>
          </p:cNvCxnSpPr>
          <p:nvPr/>
        </p:nvCxnSpPr>
        <p:spPr>
          <a:xfrm flipH="1">
            <a:off x="4897924" y="4815500"/>
            <a:ext cx="194776"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98B8E7D-3DC4-F143-15AA-227418AB477D}"/>
              </a:ext>
            </a:extLst>
          </p:cNvPr>
          <p:cNvCxnSpPr>
            <a:cxnSpLocks/>
          </p:cNvCxnSpPr>
          <p:nvPr/>
        </p:nvCxnSpPr>
        <p:spPr>
          <a:xfrm flipV="1">
            <a:off x="4897925" y="2621819"/>
            <a:ext cx="0" cy="240738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559FEC84-4B55-3B89-A1DA-F9058D149F61}"/>
              </a:ext>
            </a:extLst>
          </p:cNvPr>
          <p:cNvCxnSpPr>
            <a:stCxn id="7" idx="3"/>
          </p:cNvCxnSpPr>
          <p:nvPr/>
        </p:nvCxnSpPr>
        <p:spPr>
          <a:xfrm>
            <a:off x="4710310" y="4165787"/>
            <a:ext cx="187615"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C96A6551-5DE6-8A28-FE17-053A5F605551}"/>
              </a:ext>
            </a:extLst>
          </p:cNvPr>
          <p:cNvCxnSpPr/>
          <p:nvPr/>
        </p:nvCxnSpPr>
        <p:spPr>
          <a:xfrm>
            <a:off x="4710310" y="3393487"/>
            <a:ext cx="187615"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7B5838C7-482B-CF81-8185-80B1507A5C83}"/>
              </a:ext>
            </a:extLst>
          </p:cNvPr>
          <p:cNvCxnSpPr/>
          <p:nvPr/>
        </p:nvCxnSpPr>
        <p:spPr>
          <a:xfrm>
            <a:off x="4710310" y="2621819"/>
            <a:ext cx="187615"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02C74205-7F6D-9C9A-29D5-079A35F5C46C}"/>
              </a:ext>
            </a:extLst>
          </p:cNvPr>
          <p:cNvCxnSpPr/>
          <p:nvPr/>
        </p:nvCxnSpPr>
        <p:spPr>
          <a:xfrm>
            <a:off x="4710309" y="5029200"/>
            <a:ext cx="187615"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A black and white logo&#10;&#10;AI-generated content may be incorrect.">
            <a:extLst>
              <a:ext uri="{FF2B5EF4-FFF2-40B4-BE49-F238E27FC236}">
                <a16:creationId xmlns:a16="http://schemas.microsoft.com/office/drawing/2014/main" id="{6BD98BD8-5D13-55A2-AB67-621DA5EA7506}"/>
              </a:ext>
            </a:extLst>
          </p:cNvPr>
          <p:cNvPicPr>
            <a:picLocks noChangeAspect="1"/>
          </p:cNvPicPr>
          <p:nvPr/>
        </p:nvPicPr>
        <p:blipFill>
          <a:blip r:embed="rId6"/>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344505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4520D-570F-5328-40D5-DE640D3E1F2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97B4F7D-09B3-5CC3-1520-E0190EAD1277}"/>
              </a:ext>
            </a:extLst>
          </p:cNvPr>
          <p:cNvPicPr>
            <a:picLocks noChangeAspect="1"/>
          </p:cNvPicPr>
          <p:nvPr/>
        </p:nvPicPr>
        <p:blipFill>
          <a:blip r:embed="rId2"/>
          <a:stretch>
            <a:fillRect/>
          </a:stretch>
        </p:blipFill>
        <p:spPr>
          <a:xfrm>
            <a:off x="5325164" y="3211225"/>
            <a:ext cx="5887272" cy="3343742"/>
          </a:xfrm>
          <a:prstGeom prst="rect">
            <a:avLst/>
          </a:prstGeom>
        </p:spPr>
      </p:pic>
      <p:pic>
        <p:nvPicPr>
          <p:cNvPr id="5" name="Picture 4">
            <a:extLst>
              <a:ext uri="{FF2B5EF4-FFF2-40B4-BE49-F238E27FC236}">
                <a16:creationId xmlns:a16="http://schemas.microsoft.com/office/drawing/2014/main" id="{AF36F8BF-039C-4BCF-D951-3E5FB2269B95}"/>
              </a:ext>
            </a:extLst>
          </p:cNvPr>
          <p:cNvPicPr>
            <a:picLocks noChangeAspect="1"/>
          </p:cNvPicPr>
          <p:nvPr/>
        </p:nvPicPr>
        <p:blipFill>
          <a:blip r:embed="rId3"/>
          <a:stretch>
            <a:fillRect/>
          </a:stretch>
        </p:blipFill>
        <p:spPr>
          <a:xfrm>
            <a:off x="5366283" y="958028"/>
            <a:ext cx="5725324" cy="1629002"/>
          </a:xfrm>
          <a:prstGeom prst="rect">
            <a:avLst/>
          </a:prstGeom>
        </p:spPr>
      </p:pic>
      <p:sp>
        <p:nvSpPr>
          <p:cNvPr id="29" name="TextBox 28">
            <a:extLst>
              <a:ext uri="{FF2B5EF4-FFF2-40B4-BE49-F238E27FC236}">
                <a16:creationId xmlns:a16="http://schemas.microsoft.com/office/drawing/2014/main" id="{EA6649D9-22B7-6AC4-8298-146854B2A773}"/>
              </a:ext>
            </a:extLst>
          </p:cNvPr>
          <p:cNvSpPr txBox="1"/>
          <p:nvPr/>
        </p:nvSpPr>
        <p:spPr>
          <a:xfrm>
            <a:off x="3140952" y="5022495"/>
            <a:ext cx="2455817"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Performance Indicators</a:t>
            </a:r>
          </a:p>
        </p:txBody>
      </p:sp>
      <p:sp>
        <p:nvSpPr>
          <p:cNvPr id="4" name="Title 1">
            <a:extLst>
              <a:ext uri="{FF2B5EF4-FFF2-40B4-BE49-F238E27FC236}">
                <a16:creationId xmlns:a16="http://schemas.microsoft.com/office/drawing/2014/main" id="{BC38959D-BB3E-D7CC-1CB2-5097636C6728}"/>
              </a:ext>
            </a:extLst>
          </p:cNvPr>
          <p:cNvSpPr>
            <a:spLocks noGrp="1"/>
          </p:cNvSpPr>
          <p:nvPr>
            <p:ph type="title"/>
          </p:nvPr>
        </p:nvSpPr>
        <p:spPr>
          <a:xfrm>
            <a:off x="1100393" y="900822"/>
            <a:ext cx="3105848" cy="1886203"/>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STRUCTURE OF THE OUTCOME STANDARDS</a:t>
            </a:r>
          </a:p>
        </p:txBody>
      </p:sp>
      <p:cxnSp>
        <p:nvCxnSpPr>
          <p:cNvPr id="6" name="Straight Connector 5">
            <a:extLst>
              <a:ext uri="{FF2B5EF4-FFF2-40B4-BE49-F238E27FC236}">
                <a16:creationId xmlns:a16="http://schemas.microsoft.com/office/drawing/2014/main" id="{333A1EAE-513A-DF27-9A8C-E41BAD9C5B68}"/>
              </a:ext>
            </a:extLst>
          </p:cNvPr>
          <p:cNvCxnSpPr>
            <a:cxnSpLocks/>
          </p:cNvCxnSpPr>
          <p:nvPr/>
        </p:nvCxnSpPr>
        <p:spPr>
          <a:xfrm>
            <a:off x="915690" y="1059601"/>
            <a:ext cx="0" cy="1493949"/>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031EE5F-90FC-0C66-4321-384AC39E9F09}"/>
              </a:ext>
            </a:extLst>
          </p:cNvPr>
          <p:cNvPicPr>
            <a:picLocks noChangeAspect="1"/>
          </p:cNvPicPr>
          <p:nvPr/>
        </p:nvPicPr>
        <p:blipFill>
          <a:blip r:embed="rId4">
            <a:extLst>
              <a:ext uri="{96DAC541-7B7A-43D3-8B79-37D633B846F1}">
                <asvg:svgBlip xmlns:asvg="http://schemas.microsoft.com/office/drawing/2016/SVG/main" r:embed="rId5"/>
              </a:ext>
            </a:extLst>
          </a:blip>
          <a:srcRect l="35131"/>
          <a:stretch>
            <a:fillRect/>
          </a:stretch>
        </p:blipFill>
        <p:spPr>
          <a:xfrm>
            <a:off x="0" y="3091329"/>
            <a:ext cx="2446798" cy="3060700"/>
          </a:xfrm>
          <a:prstGeom prst="rect">
            <a:avLst/>
          </a:prstGeom>
        </p:spPr>
      </p:pic>
      <p:cxnSp>
        <p:nvCxnSpPr>
          <p:cNvPr id="15" name="Straight Connector 14">
            <a:extLst>
              <a:ext uri="{FF2B5EF4-FFF2-40B4-BE49-F238E27FC236}">
                <a16:creationId xmlns:a16="http://schemas.microsoft.com/office/drawing/2014/main" id="{D80767F6-5D66-E080-F414-704F475DD3EE}"/>
              </a:ext>
            </a:extLst>
          </p:cNvPr>
          <p:cNvCxnSpPr>
            <a:cxnSpLocks/>
          </p:cNvCxnSpPr>
          <p:nvPr/>
        </p:nvCxnSpPr>
        <p:spPr>
          <a:xfrm flipH="1" flipV="1">
            <a:off x="5709236" y="748573"/>
            <a:ext cx="200044" cy="271489"/>
          </a:xfrm>
          <a:prstGeom prst="line">
            <a:avLst/>
          </a:prstGeom>
          <a:ln w="38100"/>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4EB3BA81-9BBD-5934-7433-F5FA40653ED8}"/>
              </a:ext>
            </a:extLst>
          </p:cNvPr>
          <p:cNvCxnSpPr>
            <a:cxnSpLocks/>
          </p:cNvCxnSpPr>
          <p:nvPr/>
        </p:nvCxnSpPr>
        <p:spPr>
          <a:xfrm flipH="1">
            <a:off x="4861270" y="2065085"/>
            <a:ext cx="559880" cy="315720"/>
          </a:xfrm>
          <a:prstGeom prst="line">
            <a:avLst/>
          </a:prstGeom>
          <a:ln w="38100"/>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F5E7532A-4597-BDE3-3C09-DEA4FE6F4B87}"/>
              </a:ext>
            </a:extLst>
          </p:cNvPr>
          <p:cNvSpPr txBox="1"/>
          <p:nvPr/>
        </p:nvSpPr>
        <p:spPr>
          <a:xfrm>
            <a:off x="4944220" y="464091"/>
            <a:ext cx="2455817"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Quality Area</a:t>
            </a:r>
          </a:p>
        </p:txBody>
      </p:sp>
      <p:cxnSp>
        <p:nvCxnSpPr>
          <p:cNvPr id="21" name="Straight Connector 20">
            <a:extLst>
              <a:ext uri="{FF2B5EF4-FFF2-40B4-BE49-F238E27FC236}">
                <a16:creationId xmlns:a16="http://schemas.microsoft.com/office/drawing/2014/main" id="{EE9D71D1-DF53-9A51-DBF0-67772D74D775}"/>
              </a:ext>
            </a:extLst>
          </p:cNvPr>
          <p:cNvCxnSpPr>
            <a:cxnSpLocks/>
          </p:cNvCxnSpPr>
          <p:nvPr/>
        </p:nvCxnSpPr>
        <p:spPr>
          <a:xfrm flipV="1">
            <a:off x="9696691" y="755723"/>
            <a:ext cx="194866" cy="223869"/>
          </a:xfrm>
          <a:prstGeom prst="line">
            <a:avLst/>
          </a:prstGeom>
          <a:ln w="38100"/>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83D9B387-AF15-C34B-0087-35BF21FD5835}"/>
              </a:ext>
            </a:extLst>
          </p:cNvPr>
          <p:cNvSpPr txBox="1"/>
          <p:nvPr/>
        </p:nvSpPr>
        <p:spPr>
          <a:xfrm>
            <a:off x="8192940" y="516161"/>
            <a:ext cx="2717404"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Quality Area Outcome Statement</a:t>
            </a:r>
          </a:p>
        </p:txBody>
      </p:sp>
      <p:sp>
        <p:nvSpPr>
          <p:cNvPr id="25" name="TextBox 24">
            <a:extLst>
              <a:ext uri="{FF2B5EF4-FFF2-40B4-BE49-F238E27FC236}">
                <a16:creationId xmlns:a16="http://schemas.microsoft.com/office/drawing/2014/main" id="{60A1A72D-AD0F-A762-5DF8-8AE9DDB9BD23}"/>
              </a:ext>
            </a:extLst>
          </p:cNvPr>
          <p:cNvSpPr txBox="1"/>
          <p:nvPr/>
        </p:nvSpPr>
        <p:spPr>
          <a:xfrm>
            <a:off x="4157494" y="2348700"/>
            <a:ext cx="2455817"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Focus Area</a:t>
            </a:r>
          </a:p>
        </p:txBody>
      </p:sp>
      <p:cxnSp>
        <p:nvCxnSpPr>
          <p:cNvPr id="27" name="Straight Connector 26">
            <a:extLst>
              <a:ext uri="{FF2B5EF4-FFF2-40B4-BE49-F238E27FC236}">
                <a16:creationId xmlns:a16="http://schemas.microsoft.com/office/drawing/2014/main" id="{5A043F37-5D4A-AC94-D37E-11E62A8A30C3}"/>
              </a:ext>
            </a:extLst>
          </p:cNvPr>
          <p:cNvCxnSpPr>
            <a:cxnSpLocks/>
          </p:cNvCxnSpPr>
          <p:nvPr/>
        </p:nvCxnSpPr>
        <p:spPr>
          <a:xfrm flipH="1" flipV="1">
            <a:off x="8402105" y="2471260"/>
            <a:ext cx="200044" cy="271489"/>
          </a:xfrm>
          <a:prstGeom prst="line">
            <a:avLst/>
          </a:prstGeom>
          <a:ln w="38100"/>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AEED62AC-0103-9438-230A-E1A66EB46610}"/>
              </a:ext>
            </a:extLst>
          </p:cNvPr>
          <p:cNvCxnSpPr>
            <a:cxnSpLocks/>
          </p:cNvCxnSpPr>
          <p:nvPr/>
        </p:nvCxnSpPr>
        <p:spPr>
          <a:xfrm flipV="1">
            <a:off x="5025924" y="3882575"/>
            <a:ext cx="395226" cy="135744"/>
          </a:xfrm>
          <a:prstGeom prst="line">
            <a:avLst/>
          </a:prstGeom>
          <a:ln w="38100"/>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1FF357BC-4129-70F8-91EA-168A5AFAD309}"/>
              </a:ext>
            </a:extLst>
          </p:cNvPr>
          <p:cNvSpPr txBox="1"/>
          <p:nvPr/>
        </p:nvSpPr>
        <p:spPr>
          <a:xfrm>
            <a:off x="3798015" y="3998458"/>
            <a:ext cx="2455817"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Outcome Standard</a:t>
            </a:r>
          </a:p>
        </p:txBody>
      </p:sp>
      <p:sp>
        <p:nvSpPr>
          <p:cNvPr id="34" name="TextBox 33">
            <a:extLst>
              <a:ext uri="{FF2B5EF4-FFF2-40B4-BE49-F238E27FC236}">
                <a16:creationId xmlns:a16="http://schemas.microsoft.com/office/drawing/2014/main" id="{E5F41419-A7E2-058E-7064-56430EFF8787}"/>
              </a:ext>
            </a:extLst>
          </p:cNvPr>
          <p:cNvSpPr txBox="1"/>
          <p:nvPr/>
        </p:nvSpPr>
        <p:spPr>
          <a:xfrm>
            <a:off x="8109996" y="2776529"/>
            <a:ext cx="2455817" cy="276999"/>
          </a:xfrm>
          <a:prstGeom prst="rect">
            <a:avLst/>
          </a:prstGeom>
          <a:noFill/>
        </p:spPr>
        <p:txBody>
          <a:bodyPr wrap="square" rtlCol="0">
            <a:spAutoFit/>
          </a:bodyPr>
          <a:lstStyle/>
          <a:p>
            <a:r>
              <a:rPr lang="en-AU" sz="1200" dirty="0">
                <a:latin typeface="Aptos Black" panose="020F0502020204030204" pitchFamily="34" charset="0"/>
                <a:ea typeface="Calibri" panose="020F0502020204030204" pitchFamily="34" charset="0"/>
                <a:cs typeface="Calibri" panose="020F0502020204030204" pitchFamily="34" charset="0"/>
              </a:rPr>
              <a:t>Outcome Standards</a:t>
            </a:r>
          </a:p>
        </p:txBody>
      </p:sp>
      <p:cxnSp>
        <p:nvCxnSpPr>
          <p:cNvPr id="32" name="Straight Connector 31">
            <a:extLst>
              <a:ext uri="{FF2B5EF4-FFF2-40B4-BE49-F238E27FC236}">
                <a16:creationId xmlns:a16="http://schemas.microsoft.com/office/drawing/2014/main" id="{F161568F-645A-CDFE-61EC-E7C101895088}"/>
              </a:ext>
            </a:extLst>
          </p:cNvPr>
          <p:cNvCxnSpPr>
            <a:cxnSpLocks/>
          </p:cNvCxnSpPr>
          <p:nvPr/>
        </p:nvCxnSpPr>
        <p:spPr>
          <a:xfrm flipV="1">
            <a:off x="5029961" y="5025251"/>
            <a:ext cx="395226" cy="135744"/>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99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6D780A-2BD3-C109-0BC0-65D03A01C1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D0CCD0-F40E-9300-7922-077A3A5E31D2}"/>
              </a:ext>
            </a:extLst>
          </p:cNvPr>
          <p:cNvSpPr>
            <a:spLocks noGrp="1"/>
          </p:cNvSpPr>
          <p:nvPr>
            <p:ph type="title"/>
          </p:nvPr>
        </p:nvSpPr>
        <p:spPr>
          <a:xfrm>
            <a:off x="1100392" y="900823"/>
            <a:ext cx="6943225"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WHAT IS GOVERNANCE?</a:t>
            </a:r>
          </a:p>
        </p:txBody>
      </p:sp>
      <p:sp>
        <p:nvSpPr>
          <p:cNvPr id="14" name="TextBox 13">
            <a:extLst>
              <a:ext uri="{FF2B5EF4-FFF2-40B4-BE49-F238E27FC236}">
                <a16:creationId xmlns:a16="http://schemas.microsoft.com/office/drawing/2014/main" id="{0EC4CF1F-EBEA-E864-9C6C-29033A7D88C2}"/>
              </a:ext>
            </a:extLst>
          </p:cNvPr>
          <p:cNvSpPr txBox="1"/>
          <p:nvPr/>
        </p:nvSpPr>
        <p:spPr>
          <a:xfrm>
            <a:off x="915690" y="5232527"/>
            <a:ext cx="2605628" cy="523220"/>
          </a:xfrm>
          <a:prstGeom prst="rect">
            <a:avLst/>
          </a:prstGeom>
          <a:noFill/>
        </p:spPr>
        <p:txBody>
          <a:bodyPr wrap="square">
            <a:spAutoFit/>
          </a:bodyPr>
          <a:lstStyle/>
          <a:p>
            <a:pPr algn="ctr"/>
            <a:r>
              <a:rPr lang="en-AU" sz="1400" b="1" noProof="0" dirty="0">
                <a:solidFill>
                  <a:srgbClr val="325EAB"/>
                </a:solidFill>
                <a:latin typeface="Arial Black" panose="020B0604020202020204" pitchFamily="34" charset="0"/>
                <a:cs typeface="Arial Black" panose="020B0604020202020204" pitchFamily="34" charset="0"/>
              </a:rPr>
              <a:t>LEADERSHIP</a:t>
            </a:r>
          </a:p>
          <a:p>
            <a:pPr algn="ctr"/>
            <a:r>
              <a:rPr lang="en-AU" sz="1400" b="1" noProof="0" dirty="0">
                <a:solidFill>
                  <a:srgbClr val="325EAB"/>
                </a:solidFill>
                <a:latin typeface="Arial Black" panose="020B0604020202020204" pitchFamily="34" charset="0"/>
                <a:cs typeface="Arial Black" panose="020B0604020202020204" pitchFamily="34" charset="0"/>
              </a:rPr>
              <a:t>AND ACCOUNTABILITY</a:t>
            </a:r>
          </a:p>
        </p:txBody>
      </p:sp>
      <p:sp>
        <p:nvSpPr>
          <p:cNvPr id="16" name="TextBox 15">
            <a:extLst>
              <a:ext uri="{FF2B5EF4-FFF2-40B4-BE49-F238E27FC236}">
                <a16:creationId xmlns:a16="http://schemas.microsoft.com/office/drawing/2014/main" id="{740138FC-F380-3EB3-3A7C-3E881DC5B9AC}"/>
              </a:ext>
            </a:extLst>
          </p:cNvPr>
          <p:cNvSpPr txBox="1"/>
          <p:nvPr/>
        </p:nvSpPr>
        <p:spPr>
          <a:xfrm>
            <a:off x="1100392" y="3695578"/>
            <a:ext cx="6285754" cy="369332"/>
          </a:xfrm>
          <a:prstGeom prst="rect">
            <a:avLst/>
          </a:prstGeom>
          <a:noFill/>
        </p:spPr>
        <p:txBody>
          <a:bodyPr wrap="square">
            <a:spAutoFit/>
          </a:bodyPr>
          <a:lstStyle/>
          <a:p>
            <a:pPr marL="0" indent="0" fontAlgn="base">
              <a:buNone/>
            </a:pPr>
            <a:r>
              <a:rPr lang="en-AU" sz="1800" b="1" noProof="0" dirty="0">
                <a:solidFill>
                  <a:srgbClr val="325EAB"/>
                </a:solidFill>
                <a:latin typeface="Arial Black" panose="020B0604020202020204" pitchFamily="34" charset="0"/>
                <a:cs typeface="Arial Black" panose="020B0604020202020204" pitchFamily="34" charset="0"/>
              </a:rPr>
              <a:t>FOCUS AREAS</a:t>
            </a:r>
          </a:p>
        </p:txBody>
      </p:sp>
      <p:grpSp>
        <p:nvGrpSpPr>
          <p:cNvPr id="46" name="Group 45">
            <a:extLst>
              <a:ext uri="{FF2B5EF4-FFF2-40B4-BE49-F238E27FC236}">
                <a16:creationId xmlns:a16="http://schemas.microsoft.com/office/drawing/2014/main" id="{D842F4B9-1CBB-BF94-68F1-95D0B0940EE6}"/>
              </a:ext>
            </a:extLst>
          </p:cNvPr>
          <p:cNvGrpSpPr/>
          <p:nvPr/>
        </p:nvGrpSpPr>
        <p:grpSpPr>
          <a:xfrm>
            <a:off x="1821498" y="4331003"/>
            <a:ext cx="831203" cy="831203"/>
            <a:chOff x="7223761" y="2473670"/>
            <a:chExt cx="831203" cy="831203"/>
          </a:xfrm>
        </p:grpSpPr>
        <p:sp>
          <p:nvSpPr>
            <p:cNvPr id="10" name="Oval 9">
              <a:extLst>
                <a:ext uri="{FF2B5EF4-FFF2-40B4-BE49-F238E27FC236}">
                  <a16:creationId xmlns:a16="http://schemas.microsoft.com/office/drawing/2014/main" id="{D5686898-1EB2-7450-6BAB-F883C5A690D6}"/>
                </a:ext>
              </a:extLst>
            </p:cNvPr>
            <p:cNvSpPr/>
            <p:nvPr/>
          </p:nvSpPr>
          <p:spPr>
            <a:xfrm>
              <a:off x="7223761" y="2473670"/>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29" name="Picture 28">
              <a:extLst>
                <a:ext uri="{FF2B5EF4-FFF2-40B4-BE49-F238E27FC236}">
                  <a16:creationId xmlns:a16="http://schemas.microsoft.com/office/drawing/2014/main" id="{11E4E1DB-0C61-8C7C-4B59-B08B69F3822D}"/>
                </a:ext>
              </a:extLst>
            </p:cNvPr>
            <p:cNvPicPr>
              <a:picLocks noChangeAspect="1"/>
            </p:cNvPicPr>
            <p:nvPr/>
          </p:nvPicPr>
          <p:blipFill>
            <a:blip r:embed="rId3"/>
            <a:stretch>
              <a:fillRect/>
            </a:stretch>
          </p:blipFill>
          <p:spPr>
            <a:xfrm>
              <a:off x="7380902" y="2609469"/>
              <a:ext cx="532550" cy="532550"/>
            </a:xfrm>
            <a:prstGeom prst="rect">
              <a:avLst/>
            </a:prstGeom>
          </p:spPr>
        </p:pic>
      </p:grpSp>
      <p:grpSp>
        <p:nvGrpSpPr>
          <p:cNvPr id="48" name="Group 47">
            <a:extLst>
              <a:ext uri="{FF2B5EF4-FFF2-40B4-BE49-F238E27FC236}">
                <a16:creationId xmlns:a16="http://schemas.microsoft.com/office/drawing/2014/main" id="{D4430D5E-F350-A8EA-60E3-C261EE97245A}"/>
              </a:ext>
            </a:extLst>
          </p:cNvPr>
          <p:cNvGrpSpPr/>
          <p:nvPr/>
        </p:nvGrpSpPr>
        <p:grpSpPr>
          <a:xfrm>
            <a:off x="6557104" y="4305840"/>
            <a:ext cx="831203" cy="831203"/>
            <a:chOff x="7223761" y="4401324"/>
            <a:chExt cx="831203" cy="831203"/>
          </a:xfrm>
        </p:grpSpPr>
        <p:sp>
          <p:nvSpPr>
            <p:cNvPr id="22" name="Oval 21">
              <a:extLst>
                <a:ext uri="{FF2B5EF4-FFF2-40B4-BE49-F238E27FC236}">
                  <a16:creationId xmlns:a16="http://schemas.microsoft.com/office/drawing/2014/main" id="{E62C6720-CAFE-80E9-532F-0B99836C1FB5}"/>
                </a:ext>
              </a:extLst>
            </p:cNvPr>
            <p:cNvSpPr/>
            <p:nvPr/>
          </p:nvSpPr>
          <p:spPr>
            <a:xfrm>
              <a:off x="7223761" y="4401324"/>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31" name="Picture 30">
              <a:extLst>
                <a:ext uri="{FF2B5EF4-FFF2-40B4-BE49-F238E27FC236}">
                  <a16:creationId xmlns:a16="http://schemas.microsoft.com/office/drawing/2014/main" id="{C80BE3B4-1EB4-2B62-515A-F3DFD627AB83}"/>
                </a:ext>
              </a:extLst>
            </p:cNvPr>
            <p:cNvPicPr>
              <a:picLocks noChangeAspect="1"/>
            </p:cNvPicPr>
            <p:nvPr/>
          </p:nvPicPr>
          <p:blipFill>
            <a:blip r:embed="rId4"/>
            <a:stretch>
              <a:fillRect/>
            </a:stretch>
          </p:blipFill>
          <p:spPr>
            <a:xfrm>
              <a:off x="7372930" y="4544637"/>
              <a:ext cx="532864" cy="544575"/>
            </a:xfrm>
            <a:prstGeom prst="rect">
              <a:avLst/>
            </a:prstGeom>
          </p:spPr>
        </p:pic>
      </p:grpSp>
      <p:grpSp>
        <p:nvGrpSpPr>
          <p:cNvPr id="47" name="Group 46">
            <a:extLst>
              <a:ext uri="{FF2B5EF4-FFF2-40B4-BE49-F238E27FC236}">
                <a16:creationId xmlns:a16="http://schemas.microsoft.com/office/drawing/2014/main" id="{EBAED055-567C-7B0C-C2B6-B1B0F62BC956}"/>
              </a:ext>
            </a:extLst>
          </p:cNvPr>
          <p:cNvGrpSpPr/>
          <p:nvPr/>
        </p:nvGrpSpPr>
        <p:grpSpPr>
          <a:xfrm>
            <a:off x="4192882" y="4317475"/>
            <a:ext cx="831203" cy="831203"/>
            <a:chOff x="7223761" y="3437497"/>
            <a:chExt cx="831203" cy="831203"/>
          </a:xfrm>
        </p:grpSpPr>
        <p:sp>
          <p:nvSpPr>
            <p:cNvPr id="18" name="Oval 17">
              <a:extLst>
                <a:ext uri="{FF2B5EF4-FFF2-40B4-BE49-F238E27FC236}">
                  <a16:creationId xmlns:a16="http://schemas.microsoft.com/office/drawing/2014/main" id="{15422ECC-C63B-E507-84CE-C4C193F290A1}"/>
                </a:ext>
              </a:extLst>
            </p:cNvPr>
            <p:cNvSpPr/>
            <p:nvPr/>
          </p:nvSpPr>
          <p:spPr>
            <a:xfrm>
              <a:off x="7223761" y="3437497"/>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33" name="Picture 32">
              <a:extLst>
                <a:ext uri="{FF2B5EF4-FFF2-40B4-BE49-F238E27FC236}">
                  <a16:creationId xmlns:a16="http://schemas.microsoft.com/office/drawing/2014/main" id="{7EA2B6E9-F09E-F8E3-9618-355E08891FC7}"/>
                </a:ext>
              </a:extLst>
            </p:cNvPr>
            <p:cNvPicPr>
              <a:picLocks noChangeAspect="1"/>
            </p:cNvPicPr>
            <p:nvPr/>
          </p:nvPicPr>
          <p:blipFill>
            <a:blip r:embed="rId5"/>
            <a:stretch>
              <a:fillRect/>
            </a:stretch>
          </p:blipFill>
          <p:spPr>
            <a:xfrm>
              <a:off x="7353376" y="3615759"/>
              <a:ext cx="560076" cy="483066"/>
            </a:xfrm>
            <a:prstGeom prst="rect">
              <a:avLst/>
            </a:prstGeom>
          </p:spPr>
        </p:pic>
      </p:grpSp>
      <p:sp>
        <p:nvSpPr>
          <p:cNvPr id="49" name="TextBox 48">
            <a:extLst>
              <a:ext uri="{FF2B5EF4-FFF2-40B4-BE49-F238E27FC236}">
                <a16:creationId xmlns:a16="http://schemas.microsoft.com/office/drawing/2014/main" id="{C33AFD4E-AFEC-7E12-A85C-FAFA1A40A702}"/>
              </a:ext>
            </a:extLst>
          </p:cNvPr>
          <p:cNvSpPr txBox="1"/>
          <p:nvPr/>
        </p:nvSpPr>
        <p:spPr>
          <a:xfrm>
            <a:off x="3305670" y="5232527"/>
            <a:ext cx="2605628" cy="523220"/>
          </a:xfrm>
          <a:prstGeom prst="rect">
            <a:avLst/>
          </a:prstGeom>
          <a:noFill/>
        </p:spPr>
        <p:txBody>
          <a:bodyPr wrap="square">
            <a:spAutoFit/>
          </a:bodyPr>
          <a:lstStyle/>
          <a:p>
            <a:pPr algn="ctr"/>
            <a:r>
              <a:rPr lang="en-AU" sz="1400" b="1" noProof="0" dirty="0">
                <a:solidFill>
                  <a:srgbClr val="325EAB"/>
                </a:solidFill>
                <a:latin typeface="Arial Black" panose="020B0604020202020204" pitchFamily="34" charset="0"/>
                <a:cs typeface="Arial Black" panose="020B0604020202020204" pitchFamily="34" charset="0"/>
              </a:rPr>
              <a:t>RISK</a:t>
            </a:r>
          </a:p>
          <a:p>
            <a:pPr algn="ctr"/>
            <a:r>
              <a:rPr lang="en-AU" sz="1400" b="1" noProof="0" dirty="0">
                <a:solidFill>
                  <a:srgbClr val="325EAB"/>
                </a:solidFill>
                <a:latin typeface="Arial Black" panose="020B0604020202020204" pitchFamily="34" charset="0"/>
                <a:cs typeface="Arial Black" panose="020B0604020202020204" pitchFamily="34" charset="0"/>
              </a:rPr>
              <a:t>MANAGEMENT</a:t>
            </a:r>
          </a:p>
        </p:txBody>
      </p:sp>
      <p:sp>
        <p:nvSpPr>
          <p:cNvPr id="50" name="TextBox 49">
            <a:extLst>
              <a:ext uri="{FF2B5EF4-FFF2-40B4-BE49-F238E27FC236}">
                <a16:creationId xmlns:a16="http://schemas.microsoft.com/office/drawing/2014/main" id="{C410EA8E-1D1D-8158-7D87-166BF42FF268}"/>
              </a:ext>
            </a:extLst>
          </p:cNvPr>
          <p:cNvSpPr txBox="1"/>
          <p:nvPr/>
        </p:nvSpPr>
        <p:spPr>
          <a:xfrm>
            <a:off x="5669892" y="5232527"/>
            <a:ext cx="2605628" cy="523220"/>
          </a:xfrm>
          <a:prstGeom prst="rect">
            <a:avLst/>
          </a:prstGeom>
          <a:noFill/>
        </p:spPr>
        <p:txBody>
          <a:bodyPr wrap="square">
            <a:spAutoFit/>
          </a:bodyPr>
          <a:lstStyle/>
          <a:p>
            <a:pPr algn="ctr"/>
            <a:r>
              <a:rPr lang="en-AU" sz="1400" b="1" noProof="0" dirty="0">
                <a:solidFill>
                  <a:srgbClr val="325EAB"/>
                </a:solidFill>
                <a:latin typeface="Arial Black" panose="020B0604020202020204" pitchFamily="34" charset="0"/>
                <a:cs typeface="Arial Black" panose="020B0604020202020204" pitchFamily="34" charset="0"/>
              </a:rPr>
              <a:t>CONTINUOUS</a:t>
            </a:r>
          </a:p>
          <a:p>
            <a:pPr algn="ctr"/>
            <a:r>
              <a:rPr lang="en-AU" sz="1400" b="1" noProof="0" dirty="0">
                <a:solidFill>
                  <a:srgbClr val="325EAB"/>
                </a:solidFill>
                <a:latin typeface="Arial Black" panose="020B0604020202020204" pitchFamily="34" charset="0"/>
                <a:cs typeface="Arial Black" panose="020B0604020202020204" pitchFamily="34" charset="0"/>
              </a:rPr>
              <a:t>IMPROVEMENT</a:t>
            </a:r>
          </a:p>
        </p:txBody>
      </p:sp>
      <p:cxnSp>
        <p:nvCxnSpPr>
          <p:cNvPr id="52" name="Straight Connector 51">
            <a:extLst>
              <a:ext uri="{FF2B5EF4-FFF2-40B4-BE49-F238E27FC236}">
                <a16:creationId xmlns:a16="http://schemas.microsoft.com/office/drawing/2014/main" id="{72477183-6B39-DCF9-D5A6-B2EEAD99680B}"/>
              </a:ext>
            </a:extLst>
          </p:cNvPr>
          <p:cNvCxnSpPr>
            <a:stCxn id="10" idx="6"/>
          </p:cNvCxnSpPr>
          <p:nvPr/>
        </p:nvCxnSpPr>
        <p:spPr>
          <a:xfrm flipV="1">
            <a:off x="2652701" y="4746604"/>
            <a:ext cx="1540181" cy="1"/>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88E8A55-6786-D09E-4E21-803D48BA1950}"/>
              </a:ext>
            </a:extLst>
          </p:cNvPr>
          <p:cNvCxnSpPr/>
          <p:nvPr/>
        </p:nvCxnSpPr>
        <p:spPr>
          <a:xfrm flipV="1">
            <a:off x="5022414" y="4746604"/>
            <a:ext cx="1540181" cy="1"/>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B96D219-BC53-3F37-438A-4E4EEBE6312B}"/>
              </a:ext>
            </a:extLst>
          </p:cNvPr>
          <p:cNvCxnSpPr>
            <a:cxnSpLocks/>
          </p:cNvCxnSpPr>
          <p:nvPr/>
        </p:nvCxnSpPr>
        <p:spPr>
          <a:xfrm>
            <a:off x="915690" y="1052422"/>
            <a:ext cx="0" cy="432146"/>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E9848F4-96D8-32A1-3DE9-2DB5AAD60C58}"/>
              </a:ext>
            </a:extLst>
          </p:cNvPr>
          <p:cNvPicPr>
            <a:picLocks noChangeAspect="1"/>
          </p:cNvPicPr>
          <p:nvPr/>
        </p:nvPicPr>
        <p:blipFill>
          <a:blip r:embed="rId6"/>
          <a:stretch>
            <a:fillRect/>
          </a:stretch>
        </p:blipFill>
        <p:spPr>
          <a:xfrm>
            <a:off x="7393872" y="1841110"/>
            <a:ext cx="4086154" cy="2341829"/>
          </a:xfrm>
          <a:prstGeom prst="rect">
            <a:avLst/>
          </a:prstGeom>
        </p:spPr>
      </p:pic>
      <p:sp>
        <p:nvSpPr>
          <p:cNvPr id="7" name="Content Placeholder 2">
            <a:extLst>
              <a:ext uri="{FF2B5EF4-FFF2-40B4-BE49-F238E27FC236}">
                <a16:creationId xmlns:a16="http://schemas.microsoft.com/office/drawing/2014/main" id="{D18A1A30-C9E7-85DD-E808-25B0701DCA4D}"/>
              </a:ext>
            </a:extLst>
          </p:cNvPr>
          <p:cNvSpPr>
            <a:spLocks noGrp="1"/>
          </p:cNvSpPr>
          <p:nvPr>
            <p:ph idx="1"/>
          </p:nvPr>
        </p:nvSpPr>
        <p:spPr>
          <a:xfrm>
            <a:off x="1100393" y="1904123"/>
            <a:ext cx="6470455" cy="2063985"/>
          </a:xfrm>
        </p:spPr>
        <p:txBody>
          <a:bodyPr anchor="t">
            <a:normAutofit/>
          </a:bodyPr>
          <a:lstStyle/>
          <a:p>
            <a:pPr marL="0" indent="0" fontAlgn="base">
              <a:buNone/>
            </a:pPr>
            <a:r>
              <a:rPr lang="en-AU" sz="1600" noProof="0" dirty="0">
                <a:solidFill>
                  <a:srgbClr val="4A4B4C"/>
                </a:solidFill>
                <a:cs typeface="Arial" panose="020B0604020202020204" pitchFamily="34" charset="0"/>
              </a:rPr>
              <a:t>“Governance encompasses the </a:t>
            </a:r>
            <a:r>
              <a:rPr lang="en-AU" sz="1600" noProof="0" dirty="0">
                <a:solidFill>
                  <a:srgbClr val="38C0C5"/>
                </a:solidFill>
                <a:cs typeface="Arial" panose="020B0604020202020204" pitchFamily="34" charset="0"/>
              </a:rPr>
              <a:t>system</a:t>
            </a:r>
            <a:r>
              <a:rPr lang="en-AU" sz="1600" noProof="0" dirty="0">
                <a:solidFill>
                  <a:srgbClr val="4A4B4C"/>
                </a:solidFill>
                <a:cs typeface="Arial" panose="020B0604020202020204" pitchFamily="34" charset="0"/>
              </a:rPr>
              <a:t> by which an organisation is </a:t>
            </a:r>
            <a:r>
              <a:rPr lang="en-AU" sz="1600" noProof="0" dirty="0">
                <a:solidFill>
                  <a:srgbClr val="38C0C5"/>
                </a:solidFill>
                <a:cs typeface="Arial" panose="020B0604020202020204" pitchFamily="34" charset="0"/>
              </a:rPr>
              <a:t>controlled and operates</a:t>
            </a:r>
            <a:r>
              <a:rPr lang="en-AU" sz="1600" noProof="0" dirty="0">
                <a:solidFill>
                  <a:srgbClr val="4A4B4C"/>
                </a:solidFill>
                <a:cs typeface="Arial" panose="020B0604020202020204" pitchFamily="34" charset="0"/>
              </a:rPr>
              <a:t>, and the </a:t>
            </a:r>
            <a:r>
              <a:rPr lang="en-AU" sz="1600" noProof="0" dirty="0">
                <a:solidFill>
                  <a:srgbClr val="38C0C5"/>
                </a:solidFill>
                <a:cs typeface="Arial" panose="020B0604020202020204" pitchFamily="34" charset="0"/>
              </a:rPr>
              <a:t>mechanisms </a:t>
            </a:r>
            <a:r>
              <a:rPr lang="en-AU" sz="1600" noProof="0" dirty="0">
                <a:solidFill>
                  <a:srgbClr val="4A4B4C"/>
                </a:solidFill>
                <a:cs typeface="Arial" panose="020B0604020202020204" pitchFamily="34" charset="0"/>
              </a:rPr>
              <a:t>by which it, and its people, are held to </a:t>
            </a:r>
            <a:r>
              <a:rPr lang="en-AU" sz="1600" noProof="0" dirty="0">
                <a:solidFill>
                  <a:srgbClr val="38C0C5"/>
                </a:solidFill>
                <a:cs typeface="Arial" panose="020B0604020202020204" pitchFamily="34" charset="0"/>
              </a:rPr>
              <a:t>account</a:t>
            </a:r>
            <a:r>
              <a:rPr lang="en-AU" sz="1600" noProof="0" dirty="0">
                <a:solidFill>
                  <a:srgbClr val="4A4B4C"/>
                </a:solidFill>
                <a:cs typeface="Arial" panose="020B0604020202020204" pitchFamily="34" charset="0"/>
              </a:rPr>
              <a:t>. </a:t>
            </a:r>
            <a:r>
              <a:rPr lang="en-AU" sz="1600" noProof="0" dirty="0">
                <a:solidFill>
                  <a:srgbClr val="38C0C5"/>
                </a:solidFill>
                <a:cs typeface="Arial" panose="020B0604020202020204" pitchFamily="34" charset="0"/>
              </a:rPr>
              <a:t>Ethics</a:t>
            </a:r>
            <a:r>
              <a:rPr lang="en-AU" sz="1600" noProof="0" dirty="0">
                <a:solidFill>
                  <a:srgbClr val="4A4B4C"/>
                </a:solidFill>
                <a:cs typeface="Arial" panose="020B0604020202020204" pitchFamily="34" charset="0"/>
              </a:rPr>
              <a:t>, </a:t>
            </a:r>
            <a:r>
              <a:rPr lang="en-AU" sz="1600" noProof="0" dirty="0">
                <a:solidFill>
                  <a:srgbClr val="38C0C5"/>
                </a:solidFill>
                <a:cs typeface="Arial" panose="020B0604020202020204" pitchFamily="34" charset="0"/>
              </a:rPr>
              <a:t>risk management</a:t>
            </a:r>
            <a:r>
              <a:rPr lang="en-AU" sz="1600" noProof="0" dirty="0">
                <a:solidFill>
                  <a:srgbClr val="4A4B4C"/>
                </a:solidFill>
                <a:cs typeface="Arial" panose="020B0604020202020204" pitchFamily="34" charset="0"/>
              </a:rPr>
              <a:t>, </a:t>
            </a:r>
            <a:r>
              <a:rPr lang="en-AU" sz="1600" noProof="0" dirty="0">
                <a:solidFill>
                  <a:srgbClr val="38C0C5"/>
                </a:solidFill>
                <a:cs typeface="Arial" panose="020B0604020202020204" pitchFamily="34" charset="0"/>
              </a:rPr>
              <a:t>compliance </a:t>
            </a:r>
            <a:r>
              <a:rPr lang="en-AU" sz="1600" noProof="0" dirty="0">
                <a:solidFill>
                  <a:srgbClr val="4A4B4C"/>
                </a:solidFill>
                <a:cs typeface="Arial" panose="020B0604020202020204" pitchFamily="34" charset="0"/>
              </a:rPr>
              <a:t>and </a:t>
            </a:r>
            <a:r>
              <a:rPr lang="en-AU" sz="1600" noProof="0" dirty="0">
                <a:solidFill>
                  <a:srgbClr val="38C0C5"/>
                </a:solidFill>
                <a:cs typeface="Arial" panose="020B0604020202020204" pitchFamily="34" charset="0"/>
              </a:rPr>
              <a:t>administration </a:t>
            </a:r>
            <a:r>
              <a:rPr lang="en-AU" sz="1600" noProof="0" dirty="0">
                <a:solidFill>
                  <a:srgbClr val="4A4B4C"/>
                </a:solidFill>
                <a:cs typeface="Arial" panose="020B0604020202020204" pitchFamily="34" charset="0"/>
              </a:rPr>
              <a:t>are all elements of governance.”</a:t>
            </a:r>
          </a:p>
          <a:p>
            <a:pPr marL="0" indent="0" fontAlgn="base">
              <a:buNone/>
            </a:pPr>
            <a:r>
              <a:rPr lang="en-AU" sz="1200" noProof="0" dirty="0">
                <a:solidFill>
                  <a:srgbClr val="38C0C5"/>
                </a:solidFill>
                <a:cs typeface="Arial" panose="020B0604020202020204" pitchFamily="34" charset="0"/>
              </a:rPr>
              <a:t>- Governance Institute of Australia</a:t>
            </a:r>
          </a:p>
          <a:p>
            <a:pPr marL="0" indent="0" fontAlgn="base">
              <a:buNone/>
            </a:pPr>
            <a:endParaRPr lang="en-AU" sz="1600" noProof="0" dirty="0">
              <a:solidFill>
                <a:srgbClr val="4A4B4C"/>
              </a:solidFill>
              <a:cs typeface="Arial" panose="020B0604020202020204" pitchFamily="34" charset="0"/>
            </a:endParaRPr>
          </a:p>
        </p:txBody>
      </p:sp>
      <p:pic>
        <p:nvPicPr>
          <p:cNvPr id="3" name="Picture 2" descr="A black and white logo&#10;&#10;AI-generated content may be incorrect.">
            <a:extLst>
              <a:ext uri="{FF2B5EF4-FFF2-40B4-BE49-F238E27FC236}">
                <a16:creationId xmlns:a16="http://schemas.microsoft.com/office/drawing/2014/main" id="{5DE1841F-6B54-A8D6-4B49-CF7DDDB5EBA8}"/>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14027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876778-80D2-6498-7D6B-B5D371C27D0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66F543-372B-7776-59EC-08CBC35A5832}"/>
              </a:ext>
            </a:extLst>
          </p:cNvPr>
          <p:cNvSpPr>
            <a:spLocks noGrp="1"/>
          </p:cNvSpPr>
          <p:nvPr>
            <p:ph type="title"/>
          </p:nvPr>
        </p:nvSpPr>
        <p:spPr>
          <a:xfrm>
            <a:off x="2155095" y="915571"/>
            <a:ext cx="5274650" cy="792242"/>
          </a:xfrm>
        </p:spPr>
        <p:txBody>
          <a:bodyPr>
            <a:noAutofit/>
          </a:bodyPr>
          <a:lstStyle/>
          <a:p>
            <a:r>
              <a:rPr lang="en-AU" sz="2900" b="1" noProof="0" dirty="0">
                <a:solidFill>
                  <a:srgbClr val="325EAB"/>
                </a:solidFill>
                <a:latin typeface="Arial Black" panose="020B0604020202020204" pitchFamily="34" charset="0"/>
                <a:cs typeface="Arial Black" panose="020B0604020202020204" pitchFamily="34" charset="0"/>
              </a:rPr>
              <a:t>LEADERSHIP AND ACCOUNTABILITY</a:t>
            </a:r>
          </a:p>
        </p:txBody>
      </p:sp>
      <p:cxnSp>
        <p:nvCxnSpPr>
          <p:cNvPr id="2" name="Straight Connector 1">
            <a:extLst>
              <a:ext uri="{FF2B5EF4-FFF2-40B4-BE49-F238E27FC236}">
                <a16:creationId xmlns:a16="http://schemas.microsoft.com/office/drawing/2014/main" id="{0AC11B3D-DE0B-0114-B32D-E2764939681A}"/>
              </a:ext>
            </a:extLst>
          </p:cNvPr>
          <p:cNvCxnSpPr>
            <a:cxnSpLocks/>
          </p:cNvCxnSpPr>
          <p:nvPr/>
        </p:nvCxnSpPr>
        <p:spPr>
          <a:xfrm>
            <a:off x="1970392" y="869076"/>
            <a:ext cx="0" cy="792243"/>
          </a:xfrm>
          <a:prstGeom prst="line">
            <a:avLst/>
          </a:prstGeom>
          <a:ln w="28575">
            <a:solidFill>
              <a:srgbClr val="38C0C5"/>
            </a:solidFill>
          </a:ln>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E7CB4A6C-10B5-ADDF-3787-F7053C53BFAC}"/>
              </a:ext>
            </a:extLst>
          </p:cNvPr>
          <p:cNvGrpSpPr/>
          <p:nvPr/>
        </p:nvGrpSpPr>
        <p:grpSpPr>
          <a:xfrm>
            <a:off x="915690" y="836085"/>
            <a:ext cx="831203" cy="831203"/>
            <a:chOff x="7223761" y="2473670"/>
            <a:chExt cx="831203" cy="831203"/>
          </a:xfrm>
        </p:grpSpPr>
        <p:sp>
          <p:nvSpPr>
            <p:cNvPr id="10" name="Oval 9">
              <a:extLst>
                <a:ext uri="{FF2B5EF4-FFF2-40B4-BE49-F238E27FC236}">
                  <a16:creationId xmlns:a16="http://schemas.microsoft.com/office/drawing/2014/main" id="{A830DB0B-EE52-1CB6-1900-8154D0B00A6E}"/>
                </a:ext>
              </a:extLst>
            </p:cNvPr>
            <p:cNvSpPr/>
            <p:nvPr/>
          </p:nvSpPr>
          <p:spPr>
            <a:xfrm>
              <a:off x="7223761" y="2473670"/>
              <a:ext cx="831203" cy="831203"/>
            </a:xfrm>
            <a:prstGeom prst="ellipse">
              <a:avLst/>
            </a:prstGeom>
            <a:noFill/>
            <a:ln w="28575">
              <a:solidFill>
                <a:srgbClr val="38C0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pic>
          <p:nvPicPr>
            <p:cNvPr id="29" name="Picture 28">
              <a:extLst>
                <a:ext uri="{FF2B5EF4-FFF2-40B4-BE49-F238E27FC236}">
                  <a16:creationId xmlns:a16="http://schemas.microsoft.com/office/drawing/2014/main" id="{F3413E6E-5106-CE83-6AA9-7973754FAFE7}"/>
                </a:ext>
              </a:extLst>
            </p:cNvPr>
            <p:cNvPicPr>
              <a:picLocks noChangeAspect="1"/>
            </p:cNvPicPr>
            <p:nvPr/>
          </p:nvPicPr>
          <p:blipFill>
            <a:blip r:embed="rId3"/>
            <a:stretch>
              <a:fillRect/>
            </a:stretch>
          </p:blipFill>
          <p:spPr>
            <a:xfrm>
              <a:off x="7380902" y="2609469"/>
              <a:ext cx="532550" cy="532550"/>
            </a:xfrm>
            <a:prstGeom prst="rect">
              <a:avLst/>
            </a:prstGeom>
          </p:spPr>
        </p:pic>
      </p:grpSp>
      <p:pic>
        <p:nvPicPr>
          <p:cNvPr id="41" name="Graphic 40">
            <a:extLst>
              <a:ext uri="{FF2B5EF4-FFF2-40B4-BE49-F238E27FC236}">
                <a16:creationId xmlns:a16="http://schemas.microsoft.com/office/drawing/2014/main" id="{B7B1AC7A-493C-120F-7E1A-A743BC900494}"/>
              </a:ext>
            </a:extLst>
          </p:cNvPr>
          <p:cNvPicPr>
            <a:picLocks noChangeAspect="1"/>
          </p:cNvPicPr>
          <p:nvPr/>
        </p:nvPicPr>
        <p:blipFill>
          <a:blip r:embed="rId4">
            <a:extLst>
              <a:ext uri="{96DAC541-7B7A-43D3-8B79-37D633B846F1}">
                <asvg:svgBlip xmlns:asvg="http://schemas.microsoft.com/office/drawing/2016/SVG/main" r:embed="rId5"/>
              </a:ext>
            </a:extLst>
          </a:blip>
          <a:srcRect t="44080"/>
          <a:stretch>
            <a:fillRect/>
          </a:stretch>
        </p:blipFill>
        <p:spPr>
          <a:xfrm>
            <a:off x="7172589" y="-1"/>
            <a:ext cx="3771900" cy="1711535"/>
          </a:xfrm>
          <a:prstGeom prst="rect">
            <a:avLst/>
          </a:prstGeom>
        </p:spPr>
      </p:pic>
      <p:pic>
        <p:nvPicPr>
          <p:cNvPr id="3" name="Picture 2">
            <a:extLst>
              <a:ext uri="{FF2B5EF4-FFF2-40B4-BE49-F238E27FC236}">
                <a16:creationId xmlns:a16="http://schemas.microsoft.com/office/drawing/2014/main" id="{48E6A949-ABB6-00B8-BDD2-235D32CDDCA7}"/>
              </a:ext>
            </a:extLst>
          </p:cNvPr>
          <p:cNvPicPr>
            <a:picLocks noChangeAspect="1"/>
          </p:cNvPicPr>
          <p:nvPr/>
        </p:nvPicPr>
        <p:blipFill>
          <a:blip r:embed="rId6"/>
          <a:stretch>
            <a:fillRect/>
          </a:stretch>
        </p:blipFill>
        <p:spPr>
          <a:xfrm>
            <a:off x="915690" y="2147510"/>
            <a:ext cx="10482113" cy="3333785"/>
          </a:xfrm>
          <a:prstGeom prst="rect">
            <a:avLst/>
          </a:prstGeom>
        </p:spPr>
      </p:pic>
      <p:pic>
        <p:nvPicPr>
          <p:cNvPr id="5" name="Picture 4" descr="A black and white logo&#10;&#10;AI-generated content may be incorrect.">
            <a:extLst>
              <a:ext uri="{FF2B5EF4-FFF2-40B4-BE49-F238E27FC236}">
                <a16:creationId xmlns:a16="http://schemas.microsoft.com/office/drawing/2014/main" id="{EE8F024B-65D2-DC3C-18B1-737943DA318C}"/>
              </a:ext>
            </a:extLst>
          </p:cNvPr>
          <p:cNvPicPr>
            <a:picLocks noChangeAspect="1"/>
          </p:cNvPicPr>
          <p:nvPr/>
        </p:nvPicPr>
        <p:blipFill>
          <a:blip r:embed="rId7"/>
          <a:stretch>
            <a:fillRect/>
          </a:stretch>
        </p:blipFill>
        <p:spPr>
          <a:xfrm>
            <a:off x="10926602" y="6539747"/>
            <a:ext cx="747485" cy="178001"/>
          </a:xfrm>
          <a:prstGeom prst="rect">
            <a:avLst/>
          </a:prstGeom>
        </p:spPr>
      </p:pic>
    </p:spTree>
    <p:extLst>
      <p:ext uri="{BB962C8B-B14F-4D97-AF65-F5344CB8AC3E}">
        <p14:creationId xmlns:p14="http://schemas.microsoft.com/office/powerpoint/2010/main" val="396227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9628C9161B7240873009A255635757" ma:contentTypeVersion="23" ma:contentTypeDescription="Create a new document." ma:contentTypeScope="" ma:versionID="35d0bcb18fd16238ab6c05d70ac3c637">
  <xsd:schema xmlns:xsd="http://www.w3.org/2001/XMLSchema" xmlns:xs="http://www.w3.org/2001/XMLSchema" xmlns:p="http://schemas.microsoft.com/office/2006/metadata/properties" xmlns:ns1="http://schemas.microsoft.com/sharepoint/v3" xmlns:ns2="1ca1fbed-5d87-4e5b-8d7f-0de031c32075" xmlns:ns3="6cecd733-34d5-425b-8041-9161b6f347cb" targetNamespace="http://schemas.microsoft.com/office/2006/metadata/properties" ma:root="true" ma:fieldsID="18e27b15690ee79fe70be909942bec75" ns1:_="" ns2:_="" ns3:_="">
    <xsd:import namespace="http://schemas.microsoft.com/sharepoint/v3"/>
    <xsd:import namespace="1ca1fbed-5d87-4e5b-8d7f-0de031c32075"/>
    <xsd:import namespace="6cecd733-34d5-425b-8041-9161b6f347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1fbed-5d87-4e5b-8d7f-0de031c3207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be4929-d8e5-4834-beec-be58b76c56ad"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ecd733-34d5-425b-8041-9161b6f347c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53142db4-2704-4e72-b924-48986b8a8db7}" ma:internalName="TaxCatchAll" ma:showField="CatchAllData" ma:web="6cecd733-34d5-425b-8041-9161b6f347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ecd733-34d5-425b-8041-9161b6f347cb" xsi:nil="true"/>
    <lcf76f155ced4ddcb4097134ff3c332f xmlns="1ca1fbed-5d87-4e5b-8d7f-0de031c3207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FA9F8-5D46-4C17-8AE0-1E7D0DFC6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a1fbed-5d87-4e5b-8d7f-0de031c32075"/>
    <ds:schemaRef ds:uri="6cecd733-34d5-425b-8041-9161b6f3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67940F-5F8D-4826-9650-4FB8753A44F4}">
  <ds:schemaRefs>
    <ds:schemaRef ds:uri="http://purl.org/dc/elements/1.1/"/>
    <ds:schemaRef ds:uri="http://purl.org/dc/terms/"/>
    <ds:schemaRef ds:uri="http://schemas.microsoft.com/office/infopath/2007/PartnerControls"/>
    <ds:schemaRef ds:uri="b3336d2d-1b28-438b-a79e-0d3b8047806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29ee51f3-dcd9-4dee-98f6-d7fa0f7b62fd"/>
    <ds:schemaRef ds:uri="http://purl.org/dc/dcmitype/"/>
    <ds:schemaRef ds:uri="6cecd733-34d5-425b-8041-9161b6f347cb"/>
    <ds:schemaRef ds:uri="1ca1fbed-5d87-4e5b-8d7f-0de031c32075"/>
    <ds:schemaRef ds:uri="http://schemas.microsoft.com/sharepoint/v3"/>
  </ds:schemaRefs>
</ds:datastoreItem>
</file>

<file path=customXml/itemProps3.xml><?xml version="1.0" encoding="utf-8"?>
<ds:datastoreItem xmlns:ds="http://schemas.openxmlformats.org/officeDocument/2006/customXml" ds:itemID="{53955D53-9DC7-43B7-B1F4-A635B8706E4B}">
  <ds:schemaRefs>
    <ds:schemaRef ds:uri="http://schemas.microsoft.com/sharepoint/v3/contenttype/forms"/>
  </ds:schemaRefs>
</ds:datastoreItem>
</file>

<file path=docMetadata/LabelInfo.xml><?xml version="1.0" encoding="utf-8"?>
<clbl:labelList xmlns:clbl="http://schemas.microsoft.com/office/2020/mipLabelMetadata">
  <clbl:label id="{5f984447-0746-4b1d-ae7a-cdd457e5546f}" enabled="0" method="" siteId="{5f984447-0746-4b1d-ae7a-cdd457e5546f}" removed="1"/>
  <clbl:label id="{940342a7-de81-4f2d-83d5-6ecae4926616}" enabled="1" method="Privileged" siteId="{6a3a435d-3aa3-47a8-87fa-0e6bd220e179}" contentBits="0" removed="0"/>
</clbl:labelList>
</file>

<file path=docProps/app.xml><?xml version="1.0" encoding="utf-8"?>
<Properties xmlns="http://schemas.openxmlformats.org/officeDocument/2006/extended-properties" xmlns:vt="http://schemas.openxmlformats.org/officeDocument/2006/docPropsVTypes">
  <TotalTime>9458</TotalTime>
  <Words>2189</Words>
  <Application>Microsoft Office PowerPoint</Application>
  <PresentationFormat>Widescreen</PresentationFormat>
  <Paragraphs>187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GOVERNANCE</vt:lpstr>
      <vt:lpstr>ACKNOWLEDGEMENT OF COUNTRY</vt:lpstr>
      <vt:lpstr>LEARNING OBJECTIVES</vt:lpstr>
      <vt:lpstr>WHY THIS MATTERS</vt:lpstr>
      <vt:lpstr>STRUCTURE OF THE REVISED VET QUALITY FRAMEWORK</vt:lpstr>
      <vt:lpstr>THE OUTCOME STANDARDS – THE 4 QUALITY AREAS</vt:lpstr>
      <vt:lpstr>STRUCTURE OF THE OUTCOME STANDARDS</vt:lpstr>
      <vt:lpstr>WHAT IS GOVERNANCE?</vt:lpstr>
      <vt:lpstr>LEADERSHIP AND ACCOUNTABILITY</vt:lpstr>
      <vt:lpstr>WHO IS A GOVERNING PERSON?</vt:lpstr>
      <vt:lpstr>FIT AND PROPER PERSON</vt:lpstr>
      <vt:lpstr>SUITABLE PERSONS</vt:lpstr>
      <vt:lpstr>INTEGRITY, FAIRNESS AND TRANSPARENCY</vt:lpstr>
      <vt:lpstr>LEADERSHIP AND ACCOUNTABILITY</vt:lpstr>
      <vt:lpstr>ROLES AND RESPONSIBILITIES</vt:lpstr>
      <vt:lpstr>RISK MANAGEMENT</vt:lpstr>
      <vt:lpstr>RISK AREAS</vt:lpstr>
      <vt:lpstr>IDENTIFIES, MANAGES AND REVIEWS</vt:lpstr>
      <vt:lpstr>CONTINUOUS IMPROVEMENT</vt:lpstr>
      <vt:lpstr>CONTINUOUS IMPROVEMENT</vt:lpstr>
      <vt:lpstr>COMMON PITFALLS</vt:lpstr>
      <vt:lpstr>SUMMARY</vt:lpstr>
      <vt:lpstr>RESOURCES</vt:lpstr>
      <vt:lpstr>QUESTIONS? LET’S CHAT!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Candice Talbot</dc:creator>
  <cp:lastModifiedBy>Michelle Kawale</cp:lastModifiedBy>
  <cp:revision>109</cp:revision>
  <dcterms:created xsi:type="dcterms:W3CDTF">2025-07-03T11:55:34Z</dcterms:created>
  <dcterms:modified xsi:type="dcterms:W3CDTF">2025-10-15T05:01:11Z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0x010100099628C9161B7240873009A255635757</vt:lpwstr>
  </property>
  <property fmtid="{D5CDD505-2E9C-101B-9397-08002B2CF9AE}" pid="3" name="MediaServiceImageTags">
    <vt:lpwstr/>
  </property>
</Properties>
</file>